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80"/>
  </p:notesMasterIdLst>
  <p:sldIdLst>
    <p:sldId id="256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336" r:id="rId27"/>
    <p:sldId id="335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88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EF497-A68B-4256-8A99-049978099D67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0548-5E0D-4A39-932C-6141473B4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9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1316E2F-6104-4C08-B653-A7796F7B00C8}" type="slidenum">
              <a:rPr lang="en-US" smtClean="0">
                <a:latin typeface="Calibri" pitchFamily="34" charset="0"/>
              </a:rPr>
              <a:pPr eaLnBrk="1" hangingPunct="1"/>
              <a:t>5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0F9E0F-D8A2-4386-8C34-92617842E73F}" type="slidenum">
              <a:rPr lang="en-US" smtClean="0">
                <a:latin typeface="Calibri" pitchFamily="34" charset="0"/>
              </a:rPr>
              <a:pPr eaLnBrk="1" hangingPunct="1"/>
              <a:t>6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56F5-51F9-4AD3-AA82-7D4AF0D95A2E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FC5A-93B8-40D8-8B4B-04F6C6A3A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56F5-51F9-4AD3-AA82-7D4AF0D95A2E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FC5A-93B8-40D8-8B4B-04F6C6A3A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56F5-51F9-4AD3-AA82-7D4AF0D95A2E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FC5A-93B8-40D8-8B4B-04F6C6A3A32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FF5B2-9BC0-43D2-8C7B-0E7599510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58163"/>
      </p:ext>
    </p:extLst>
  </p:cSld>
  <p:clrMapOvr>
    <a:masterClrMapping/>
  </p:clrMapOvr>
  <p:transition advClick="0" advTm="2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56F5-51F9-4AD3-AA82-7D4AF0D95A2E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FC5A-93B8-40D8-8B4B-04F6C6A3A3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56F5-51F9-4AD3-AA82-7D4AF0D95A2E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FC5A-93B8-40D8-8B4B-04F6C6A3A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56F5-51F9-4AD3-AA82-7D4AF0D95A2E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FC5A-93B8-40D8-8B4B-04F6C6A3A3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56F5-51F9-4AD3-AA82-7D4AF0D95A2E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FC5A-93B8-40D8-8B4B-04F6C6A3A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56F5-51F9-4AD3-AA82-7D4AF0D95A2E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FC5A-93B8-40D8-8B4B-04F6C6A3A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56F5-51F9-4AD3-AA82-7D4AF0D95A2E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FC5A-93B8-40D8-8B4B-04F6C6A3A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56F5-51F9-4AD3-AA82-7D4AF0D95A2E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FC5A-93B8-40D8-8B4B-04F6C6A3A32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56F5-51F9-4AD3-AA82-7D4AF0D95A2E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FC5A-93B8-40D8-8B4B-04F6C6A3A32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CCA56F5-51F9-4AD3-AA82-7D4AF0D95A2E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48BFC5A-93B8-40D8-8B4B-04F6C6A3A32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KANDUNGAN KALORI DALAM PEMAKANAN DAN JUMLAH YANG DIBAKAR SEMASA SENAMAN/ AKTIVITI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KLINIK PELAJAR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37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325112"/>
          </a:xfrm>
        </p:spPr>
        <p:txBody>
          <a:bodyPr/>
          <a:lstStyle/>
          <a:p>
            <a:pPr lvl="3"/>
            <a:r>
              <a:rPr lang="en-US" dirty="0" err="1" smtClean="0"/>
              <a:t>Nasi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Makanan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Kegemaran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Anda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2286000"/>
          <a:ext cx="6086474" cy="43481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176"/>
                <a:gridCol w="2581458"/>
                <a:gridCol w="1523920"/>
                <a:gridCol w="1523920"/>
              </a:tblGrid>
              <a:tr h="37081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Makanan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Pinggan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Kalori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</a:tr>
              <a:tr h="370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Nasi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putih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207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</a:tr>
              <a:tr h="370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Nasi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briyani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kambing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587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</a:tr>
              <a:tr h="370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Nasi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rendang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lembu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664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</a:tr>
              <a:tr h="370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Nasi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ekonomi</a:t>
                      </a:r>
                      <a:r>
                        <a:rPr lang="en-US" sz="1800" dirty="0" smtClean="0"/>
                        <a:t> 1 + 3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620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</a:tr>
              <a:tr h="370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Nasi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lemak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bagus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644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</a:tr>
              <a:tr h="370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Nasi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kerabu</a:t>
                      </a:r>
                      <a:endParaRPr lang="en-US" sz="1800" dirty="0" smtClean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360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</a:tr>
              <a:tr h="370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7.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Nasi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ayam</a:t>
                      </a:r>
                      <a:endParaRPr lang="en-US" sz="1800" dirty="0" smtClean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600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</a:tr>
              <a:tr h="370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8.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Nasi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goreng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telur</a:t>
                      </a:r>
                      <a:endParaRPr lang="en-US" sz="1800" dirty="0" smtClean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637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</a:tr>
              <a:tr h="370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9.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Bubur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ayam</a:t>
                      </a:r>
                      <a:endParaRPr lang="en-US" sz="1800" dirty="0" smtClean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</a:tr>
              <a:tr h="6400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10.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Bubur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nasi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182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530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408333" cy="345069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Roti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Makanan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Kegemaran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Anda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2286000"/>
          <a:ext cx="6086474" cy="43481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176"/>
                <a:gridCol w="2581458"/>
                <a:gridCol w="1523920"/>
                <a:gridCol w="1523920"/>
              </a:tblGrid>
              <a:tr h="37081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Makanan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Pinggan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Kalori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</a:tr>
              <a:tr h="370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Roti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biasa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75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</a:tr>
              <a:tr h="370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Papadum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</a:tr>
              <a:tr h="370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Roti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canai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biasa</a:t>
                      </a:r>
                      <a:r>
                        <a:rPr lang="en-US" sz="1800" dirty="0" smtClean="0"/>
                        <a:t> + </a:t>
                      </a:r>
                      <a:r>
                        <a:rPr lang="en-US" sz="1800" dirty="0" err="1" smtClean="0"/>
                        <a:t>dhall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359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</a:tr>
              <a:tr h="370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Roti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canai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telur</a:t>
                      </a:r>
                      <a:r>
                        <a:rPr lang="en-US" sz="1800" baseline="0" dirty="0" smtClean="0"/>
                        <a:t> + </a:t>
                      </a:r>
                      <a:r>
                        <a:rPr lang="en-US" sz="1800" baseline="0" dirty="0" err="1" smtClean="0"/>
                        <a:t>dhall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414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</a:tr>
              <a:tr h="370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Capati</a:t>
                      </a:r>
                      <a:r>
                        <a:rPr lang="en-US" sz="1800" dirty="0" smtClean="0"/>
                        <a:t> + </a:t>
                      </a:r>
                      <a:r>
                        <a:rPr lang="en-US" sz="1800" dirty="0" err="1" smtClean="0"/>
                        <a:t>dhall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166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</a:tr>
              <a:tr h="370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Murtabak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kambing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722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</a:tr>
              <a:tr h="370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7.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Roti</a:t>
                      </a:r>
                      <a:r>
                        <a:rPr lang="en-US" sz="1800" dirty="0" smtClean="0"/>
                        <a:t> bun </a:t>
                      </a:r>
                      <a:r>
                        <a:rPr lang="en-US" sz="1800" dirty="0" err="1" smtClean="0"/>
                        <a:t>ayam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204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</a:tr>
              <a:tr h="370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8.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Roti</a:t>
                      </a:r>
                      <a:r>
                        <a:rPr lang="en-US" sz="1800" dirty="0" smtClean="0"/>
                        <a:t> bun </a:t>
                      </a:r>
                      <a:r>
                        <a:rPr lang="en-US" sz="1800" dirty="0" err="1" smtClean="0"/>
                        <a:t>kaya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219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</a:tr>
              <a:tr h="370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9.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Roti</a:t>
                      </a:r>
                      <a:r>
                        <a:rPr lang="en-US" sz="1800" dirty="0" smtClean="0"/>
                        <a:t> bun </a:t>
                      </a:r>
                      <a:r>
                        <a:rPr lang="en-US" sz="1800" dirty="0" err="1" smtClean="0"/>
                        <a:t>kacang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merah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223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</a:tr>
              <a:tr h="6400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10.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Curry puff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256</a:t>
                      </a:r>
                      <a:endParaRPr lang="en-US" sz="1800" dirty="0"/>
                    </a:p>
                  </a:txBody>
                  <a:tcPr marL="91435" marR="91435" marT="45717" marB="4571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569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408333" cy="3450696"/>
          </a:xfrm>
        </p:spPr>
        <p:txBody>
          <a:bodyPr/>
          <a:lstStyle/>
          <a:p>
            <a:r>
              <a:rPr lang="en-US" dirty="0" err="1" smtClean="0"/>
              <a:t>Sapuan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Makanan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Kegemaran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Anda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216992"/>
              </p:ext>
            </p:extLst>
          </p:nvPr>
        </p:nvGraphicFramePr>
        <p:xfrm>
          <a:off x="1371600" y="2590800"/>
          <a:ext cx="5721350" cy="2392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51"/>
                <a:gridCol w="2215761"/>
                <a:gridCol w="1524169"/>
                <a:gridCol w="1524169"/>
              </a:tblGrid>
              <a:tr h="63999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Makanan</a:t>
                      </a:r>
                      <a:endParaRPr lang="en-US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Bilangan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sudu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teh</a:t>
                      </a:r>
                      <a:endParaRPr lang="en-US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Kalori</a:t>
                      </a:r>
                      <a:endParaRPr lang="en-US" sz="1800" dirty="0"/>
                    </a:p>
                  </a:txBody>
                  <a:tcPr marL="91450" marR="91450" marT="45714" marB="45714"/>
                </a:tc>
              </a:tr>
              <a:tr h="6399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</a:t>
                      </a:r>
                      <a:endParaRPr lang="en-US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Butter, </a:t>
                      </a:r>
                      <a:r>
                        <a:rPr lang="en-US" sz="1800" dirty="0" err="1" smtClean="0"/>
                        <a:t>marjerin</a:t>
                      </a:r>
                      <a:r>
                        <a:rPr lang="en-US" sz="1800" dirty="0" smtClean="0"/>
                        <a:t>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mayonis</a:t>
                      </a:r>
                      <a:endParaRPr lang="en-US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45</a:t>
                      </a:r>
                      <a:endParaRPr lang="en-US" sz="1800" dirty="0"/>
                    </a:p>
                  </a:txBody>
                  <a:tcPr marL="91450" marR="91450" marT="45714" marB="45714"/>
                </a:tc>
              </a:tr>
              <a:tr h="3707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</a:t>
                      </a:r>
                      <a:endParaRPr lang="en-US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Peanut butter</a:t>
                      </a:r>
                      <a:endParaRPr lang="en-US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</a:t>
                      </a:r>
                      <a:endParaRPr lang="en-US" sz="1800" dirty="0"/>
                    </a:p>
                  </a:txBody>
                  <a:tcPr marL="91450" marR="91450" marT="45714" marB="45714"/>
                </a:tc>
              </a:tr>
              <a:tr h="3707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</a:t>
                      </a:r>
                      <a:endParaRPr lang="en-US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Kaya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</a:t>
                      </a:r>
                      <a:endParaRPr lang="en-US" sz="1800" dirty="0"/>
                    </a:p>
                  </a:txBody>
                  <a:tcPr marL="91450" marR="91450" marT="45714" marB="45714"/>
                </a:tc>
              </a:tr>
              <a:tr h="3707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</a:t>
                      </a:r>
                      <a:endParaRPr lang="en-US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Jam</a:t>
                      </a:r>
                      <a:endParaRPr lang="en-US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</a:t>
                      </a:r>
                      <a:endParaRPr lang="en-US" sz="1800" dirty="0"/>
                    </a:p>
                  </a:txBody>
                  <a:tcPr marL="91450" marR="91450" marT="45714" marB="4571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220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408333" cy="3450696"/>
          </a:xfrm>
        </p:spPr>
        <p:txBody>
          <a:bodyPr/>
          <a:lstStyle/>
          <a:p>
            <a:r>
              <a:rPr lang="en-US" dirty="0" smtClean="0"/>
              <a:t>Fruits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Makanan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Kegemaran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Anda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2438400"/>
          <a:ext cx="4979988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171"/>
                <a:gridCol w="1475011"/>
                <a:gridCol w="1523903"/>
                <a:gridCol w="152390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Makanan</a:t>
                      </a:r>
                      <a:endParaRPr lang="en-US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Bilangan</a:t>
                      </a:r>
                      <a:endParaRPr lang="en-US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Kalori</a:t>
                      </a:r>
                      <a:endParaRPr lang="en-US" dirty="0"/>
                    </a:p>
                  </a:txBody>
                  <a:tcPr marL="91434" marR="9143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Anggur</a:t>
                      </a:r>
                      <a:endParaRPr lang="en-US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 marL="91434" marR="9143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Langsat</a:t>
                      </a:r>
                      <a:endParaRPr lang="en-US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 marL="91434" marR="9143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Guava</a:t>
                      </a:r>
                      <a:endParaRPr lang="en-US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½</a:t>
                      </a:r>
                      <a:endParaRPr lang="en-US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 marL="91434" marR="9143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Mangga</a:t>
                      </a:r>
                      <a:endParaRPr lang="en-US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½</a:t>
                      </a:r>
                      <a:endParaRPr lang="en-US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 marL="91434" marR="9143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Durian</a:t>
                      </a:r>
                      <a:endParaRPr lang="en-US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 marL="91434" marR="9143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</a:t>
                      </a:r>
                      <a:endParaRPr lang="en-US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Pisang</a:t>
                      </a:r>
                      <a:endParaRPr lang="en-US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 marL="91434" marR="9143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7.</a:t>
                      </a:r>
                      <a:endParaRPr lang="en-US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Epal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merah</a:t>
                      </a:r>
                      <a:endParaRPr lang="en-US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 marL="91434" marR="9143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8.</a:t>
                      </a:r>
                      <a:endParaRPr lang="en-US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Tembikai</a:t>
                      </a:r>
                      <a:endParaRPr lang="en-US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 marL="91434" marR="9143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9.</a:t>
                      </a:r>
                      <a:endParaRPr lang="en-US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Papaya</a:t>
                      </a:r>
                      <a:endParaRPr lang="en-US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 marL="91434" marR="9143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851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408333" cy="3450696"/>
          </a:xfrm>
        </p:spPr>
        <p:txBody>
          <a:bodyPr/>
          <a:lstStyle/>
          <a:p>
            <a:r>
              <a:rPr lang="en-US" dirty="0" err="1" smtClean="0"/>
              <a:t>Kuih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radisional</a:t>
            </a:r>
            <a:r>
              <a:rPr lang="en-US" dirty="0" smtClean="0"/>
              <a:t> </a:t>
            </a:r>
            <a:r>
              <a:rPr lang="en-US" dirty="0" smtClean="0"/>
              <a:t>Malaysia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Makanan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Kegemaran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Anda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2514600"/>
          <a:ext cx="4979988" cy="3774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171"/>
                <a:gridCol w="1475011"/>
                <a:gridCol w="1523903"/>
                <a:gridCol w="1523903"/>
              </a:tblGrid>
              <a:tr h="37088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Makanan</a:t>
                      </a:r>
                      <a:endParaRPr lang="en-US" sz="1800" dirty="0"/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Hidangan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kuih</a:t>
                      </a:r>
                      <a:endParaRPr lang="en-US" sz="1800" dirty="0"/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Kalori</a:t>
                      </a:r>
                      <a:endParaRPr lang="en-US" sz="1800" dirty="0"/>
                    </a:p>
                  </a:txBody>
                  <a:tcPr marL="91434" marR="91434"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</a:t>
                      </a:r>
                      <a:endParaRPr lang="en-US" sz="1800" dirty="0"/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Cucur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udang</a:t>
                      </a:r>
                      <a:endParaRPr lang="en-US" sz="1800" dirty="0"/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144</a:t>
                      </a:r>
                      <a:endParaRPr lang="en-US" sz="1800" dirty="0"/>
                    </a:p>
                  </a:txBody>
                  <a:tcPr marL="91434" marR="91434"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</a:t>
                      </a:r>
                      <a:endParaRPr lang="en-US" sz="1800" dirty="0"/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Vadai</a:t>
                      </a:r>
                      <a:endParaRPr lang="en-US" sz="1800" dirty="0"/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194</a:t>
                      </a:r>
                      <a:endParaRPr lang="en-US" sz="1800" dirty="0"/>
                    </a:p>
                  </a:txBody>
                  <a:tcPr marL="91434" marR="91434"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</a:t>
                      </a:r>
                      <a:endParaRPr lang="en-US" sz="1800" dirty="0"/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Yau</a:t>
                      </a:r>
                      <a:r>
                        <a:rPr lang="en-US" sz="1800" dirty="0" smtClean="0"/>
                        <a:t>-car-</a:t>
                      </a:r>
                      <a:r>
                        <a:rPr lang="en-US" sz="1800" dirty="0" err="1" smtClean="0"/>
                        <a:t>kueh</a:t>
                      </a:r>
                      <a:endParaRPr lang="en-US" sz="1800" dirty="0"/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</a:t>
                      </a:r>
                      <a:endParaRPr lang="en-US" sz="1800" dirty="0"/>
                    </a:p>
                  </a:txBody>
                  <a:tcPr marL="91434" marR="91434"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</a:t>
                      </a:r>
                      <a:endParaRPr lang="en-US" sz="1800" dirty="0"/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Donut</a:t>
                      </a:r>
                      <a:endParaRPr lang="en-US" sz="1800" dirty="0"/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268</a:t>
                      </a:r>
                      <a:endParaRPr lang="en-US" sz="1800" dirty="0"/>
                    </a:p>
                  </a:txBody>
                  <a:tcPr marL="91434" marR="91434"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</a:t>
                      </a:r>
                      <a:endParaRPr lang="en-US" sz="1800" dirty="0"/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Pisang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goreng</a:t>
                      </a:r>
                      <a:endParaRPr lang="en-US" sz="1800" dirty="0"/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129</a:t>
                      </a:r>
                      <a:endParaRPr lang="en-US" sz="1800" dirty="0"/>
                    </a:p>
                  </a:txBody>
                  <a:tcPr marL="91434" marR="91434"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</a:t>
                      </a:r>
                      <a:endParaRPr lang="en-US" sz="1800" dirty="0"/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Ham-chi-</a:t>
                      </a:r>
                      <a:r>
                        <a:rPr lang="en-US" sz="1800" dirty="0" err="1" smtClean="0"/>
                        <a:t>peng</a:t>
                      </a:r>
                      <a:endParaRPr lang="en-US" sz="1800" dirty="0"/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233</a:t>
                      </a:r>
                      <a:endParaRPr lang="en-US" sz="1800" dirty="0"/>
                    </a:p>
                  </a:txBody>
                  <a:tcPr marL="91434" marR="91434"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7.</a:t>
                      </a:r>
                      <a:endParaRPr lang="en-US" sz="1800" dirty="0"/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Apam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balik</a:t>
                      </a:r>
                      <a:endParaRPr lang="en-US" sz="1800" dirty="0"/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282</a:t>
                      </a:r>
                      <a:endParaRPr lang="en-US" sz="1800" dirty="0"/>
                    </a:p>
                  </a:txBody>
                  <a:tcPr marL="91434" marR="91434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212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408333" cy="3450696"/>
          </a:xfrm>
        </p:spPr>
        <p:txBody>
          <a:bodyPr/>
          <a:lstStyle/>
          <a:p>
            <a:r>
              <a:rPr lang="en-US" dirty="0" err="1" smtClean="0"/>
              <a:t>Kuih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radisional</a:t>
            </a:r>
            <a:r>
              <a:rPr lang="en-US" dirty="0" smtClean="0"/>
              <a:t> </a:t>
            </a:r>
            <a:r>
              <a:rPr lang="en-US" dirty="0" smtClean="0"/>
              <a:t>Malaysia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Makanan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Kegemaran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Anda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943694"/>
              </p:ext>
            </p:extLst>
          </p:nvPr>
        </p:nvGraphicFramePr>
        <p:xfrm>
          <a:off x="1447800" y="2286000"/>
          <a:ext cx="6096000" cy="4043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2590800"/>
                <a:gridCol w="1524000"/>
                <a:gridCol w="1524000"/>
              </a:tblGrid>
              <a:tr h="37081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8.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Kek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6" marB="45716"/>
                </a:tc>
              </a:tr>
              <a:tr h="6400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9.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Dumpling </a:t>
                      </a:r>
                      <a:r>
                        <a:rPr lang="en-US" sz="1800" dirty="0" err="1" smtClean="0"/>
                        <a:t>ayam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203</a:t>
                      </a:r>
                      <a:endParaRPr lang="en-US" sz="1800" dirty="0"/>
                    </a:p>
                  </a:txBody>
                  <a:tcPr marT="45716" marB="45716"/>
                </a:tc>
              </a:tr>
              <a:tr h="37081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10.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Koci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183</a:t>
                      </a:r>
                      <a:endParaRPr lang="en-US" sz="1800" dirty="0"/>
                    </a:p>
                  </a:txBody>
                  <a:tcPr marT="45716" marB="45716"/>
                </a:tc>
              </a:tr>
              <a:tr h="6400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11.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Talam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seri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kaya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183</a:t>
                      </a:r>
                      <a:endParaRPr lang="en-US" sz="1800" dirty="0"/>
                    </a:p>
                  </a:txBody>
                  <a:tcPr marT="45716" marB="45716"/>
                </a:tc>
              </a:tr>
              <a:tr h="6400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12.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Ang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koo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kuih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mugbean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111</a:t>
                      </a:r>
                      <a:endParaRPr lang="en-US" sz="1800" dirty="0"/>
                    </a:p>
                  </a:txBody>
                  <a:tcPr marT="45716" marB="45716"/>
                </a:tc>
              </a:tr>
              <a:tr h="6400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13.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Ang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koo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kuih</a:t>
                      </a:r>
                      <a:r>
                        <a:rPr lang="en-US" sz="1800" dirty="0" smtClean="0"/>
                        <a:t>, peanut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194</a:t>
                      </a:r>
                      <a:endParaRPr lang="en-US" sz="1800" dirty="0"/>
                    </a:p>
                  </a:txBody>
                  <a:tcPr marT="45716" marB="45716"/>
                </a:tc>
              </a:tr>
              <a:tr h="37081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14.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Kek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keladi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174</a:t>
                      </a:r>
                      <a:endParaRPr lang="en-US" sz="1800" dirty="0"/>
                    </a:p>
                  </a:txBody>
                  <a:tcPr marT="45716" marB="45716"/>
                </a:tc>
              </a:tr>
              <a:tr h="37081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15.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Popiah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goreng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91</a:t>
                      </a:r>
                      <a:endParaRPr lang="en-US" sz="1800" dirty="0"/>
                    </a:p>
                  </a:txBody>
                  <a:tcPr marT="45716" marB="4571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329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408333" cy="3450696"/>
          </a:xfrm>
        </p:spPr>
        <p:txBody>
          <a:bodyPr/>
          <a:lstStyle/>
          <a:p>
            <a:r>
              <a:rPr lang="en-US" dirty="0" err="1" smtClean="0"/>
              <a:t>Daging</a:t>
            </a:r>
            <a:r>
              <a:rPr lang="en-US" dirty="0" smtClean="0"/>
              <a:t> </a:t>
            </a:r>
            <a:r>
              <a:rPr lang="en-US" dirty="0" err="1" smtClean="0"/>
              <a:t>d</a:t>
            </a:r>
            <a:r>
              <a:rPr lang="en-US" dirty="0" err="1" smtClean="0"/>
              <a:t>an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akanan</a:t>
            </a:r>
            <a:r>
              <a:rPr lang="en-US" dirty="0" smtClean="0"/>
              <a:t> </a:t>
            </a:r>
            <a:r>
              <a:rPr lang="en-US" dirty="0" err="1"/>
              <a:t>L</a:t>
            </a:r>
            <a:r>
              <a:rPr lang="en-US" dirty="0" err="1" smtClean="0"/>
              <a:t>aut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Makanan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Kegemaran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Anda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755533"/>
              </p:ext>
            </p:extLst>
          </p:nvPr>
        </p:nvGraphicFramePr>
        <p:xfrm>
          <a:off x="1600200" y="2667000"/>
          <a:ext cx="6019800" cy="2494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1848"/>
                <a:gridCol w="1793880"/>
                <a:gridCol w="1752828"/>
                <a:gridCol w="1911244"/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Kuah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kacang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½ </a:t>
                      </a:r>
                      <a:r>
                        <a:rPr lang="en-US" sz="1800" dirty="0" err="1" smtClean="0"/>
                        <a:t>cawan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129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Rendang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daging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 </a:t>
                      </a:r>
                      <a:r>
                        <a:rPr lang="en-US" sz="1800" dirty="0" err="1" smtClean="0"/>
                        <a:t>ketul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kecil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228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Kari </a:t>
                      </a:r>
                      <a:r>
                        <a:rPr lang="en-US" sz="1800" dirty="0" err="1" smtClean="0"/>
                        <a:t>daging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 </a:t>
                      </a:r>
                      <a:r>
                        <a:rPr lang="en-US" sz="1800" dirty="0" err="1" smtClean="0"/>
                        <a:t>ketul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kecil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287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Daging</a:t>
                      </a:r>
                      <a:r>
                        <a:rPr lang="en-US" sz="1800" dirty="0" smtClean="0"/>
                        <a:t> luncheon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</a:t>
                      </a:r>
                      <a:r>
                        <a:rPr lang="en-US" sz="1800" dirty="0" err="1" smtClean="0"/>
                        <a:t>keping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93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Char </a:t>
                      </a:r>
                      <a:r>
                        <a:rPr lang="en-US" sz="1800" dirty="0" err="1" smtClean="0"/>
                        <a:t>siew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</a:t>
                      </a:r>
                      <a:r>
                        <a:rPr lang="en-US" sz="1800" dirty="0" err="1" smtClean="0"/>
                        <a:t>pinggan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kecil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191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Kari </a:t>
                      </a:r>
                      <a:r>
                        <a:rPr lang="en-US" sz="1800" dirty="0" err="1" smtClean="0"/>
                        <a:t>ayam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</a:t>
                      </a:r>
                      <a:r>
                        <a:rPr lang="en-US" sz="1800" dirty="0" err="1" smtClean="0"/>
                        <a:t>ketul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195</a:t>
                      </a:r>
                      <a:endParaRPr lang="en-US" sz="1800" dirty="0"/>
                    </a:p>
                  </a:txBody>
                  <a:tcPr marT="45733" marB="4573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97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408333" cy="3450696"/>
          </a:xfrm>
        </p:spPr>
        <p:txBody>
          <a:bodyPr/>
          <a:lstStyle/>
          <a:p>
            <a:r>
              <a:rPr lang="en-US" dirty="0" err="1" smtClean="0"/>
              <a:t>Sayur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Makanan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Kegemaran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Anda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2743200"/>
          <a:ext cx="6172199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1054"/>
                <a:gridCol w="1733693"/>
                <a:gridCol w="1888726"/>
                <a:gridCol w="188872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Makanan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Bilangan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Kalori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mangkuk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Sos</a:t>
                      </a:r>
                      <a:r>
                        <a:rPr lang="en-US" dirty="0" smtClean="0"/>
                        <a:t> salad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sudu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Sayur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goreng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pinggan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Sayur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lemak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pinggan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688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Makanan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Kegemaran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Anda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408333" cy="3450696"/>
          </a:xfrm>
        </p:spPr>
        <p:txBody>
          <a:bodyPr/>
          <a:lstStyle/>
          <a:p>
            <a:r>
              <a:rPr lang="en-US" dirty="0" smtClean="0"/>
              <a:t>Sup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2667000"/>
          <a:ext cx="6096001" cy="11128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893"/>
                <a:gridCol w="1712290"/>
                <a:gridCol w="1865409"/>
                <a:gridCol w="1865409"/>
              </a:tblGrid>
              <a:tr h="37094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Makanan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Bilangan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Kalori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Sup </a:t>
                      </a:r>
                      <a:r>
                        <a:rPr lang="en-US" sz="1800" dirty="0" err="1" smtClean="0"/>
                        <a:t>berkrim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</a:t>
                      </a:r>
                      <a:r>
                        <a:rPr lang="en-US" sz="1800" dirty="0" err="1" smtClean="0"/>
                        <a:t>mangkuk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375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Sup </a:t>
                      </a:r>
                      <a:r>
                        <a:rPr lang="en-US" sz="1800" dirty="0" err="1" smtClean="0"/>
                        <a:t>kosong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</a:t>
                      </a:r>
                      <a:r>
                        <a:rPr lang="en-US" sz="1800" dirty="0" err="1" smtClean="0"/>
                        <a:t>mangkuk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33" marB="4573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46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Makanan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Kegemaran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Anda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408333" cy="3450696"/>
          </a:xfrm>
        </p:spPr>
        <p:txBody>
          <a:bodyPr/>
          <a:lstStyle/>
          <a:p>
            <a:r>
              <a:rPr lang="en-US" smtClean="0"/>
              <a:t>Burger</a:t>
            </a:r>
          </a:p>
          <a:p>
            <a:endParaRPr 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2667000"/>
          <a:ext cx="6096001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1474"/>
                <a:gridCol w="1803709"/>
                <a:gridCol w="1865409"/>
                <a:gridCol w="186540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Makanan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Bilangan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Kalori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Burger </a:t>
                      </a:r>
                      <a:r>
                        <a:rPr lang="en-US" dirty="0" err="1" smtClean="0"/>
                        <a:t>daging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Burger </a:t>
                      </a:r>
                      <a:r>
                        <a:rPr lang="en-US" dirty="0" err="1" smtClean="0"/>
                        <a:t>keju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Burger </a:t>
                      </a:r>
                      <a:r>
                        <a:rPr lang="en-US" dirty="0" err="1" smtClean="0"/>
                        <a:t>daging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keju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Burger </a:t>
                      </a:r>
                      <a:r>
                        <a:rPr lang="en-US" dirty="0" err="1" smtClean="0"/>
                        <a:t>ikan</a:t>
                      </a:r>
                      <a:r>
                        <a:rPr lang="en-US" dirty="0" smtClean="0"/>
                        <a:t> +</a:t>
                      </a:r>
                      <a:r>
                        <a:rPr lang="en-US" dirty="0" err="1" smtClean="0"/>
                        <a:t>roti</a:t>
                      </a:r>
                      <a:r>
                        <a:rPr lang="en-US" dirty="0" smtClean="0"/>
                        <a:t> bun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 dog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Sundae </a:t>
                      </a:r>
                      <a:r>
                        <a:rPr lang="en-US" dirty="0" err="1" smtClean="0"/>
                        <a:t>coklat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cawan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Pie </a:t>
                      </a:r>
                      <a:r>
                        <a:rPr lang="en-US" dirty="0" err="1" smtClean="0"/>
                        <a:t>epal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64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 PRINSIP PEMAKANAN SIHAT</a:t>
            </a:r>
            <a:endParaRPr lang="en-MY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en-US" smtClean="0"/>
          </a:p>
          <a:p>
            <a:pPr algn="ctr" eaLnBrk="1" hangingPunct="1"/>
            <a:r>
              <a:rPr lang="en-US" smtClean="0"/>
              <a:t>PELBAGAI</a:t>
            </a:r>
          </a:p>
          <a:p>
            <a:pPr algn="ctr" eaLnBrk="1" hangingPunct="1"/>
            <a:r>
              <a:rPr lang="en-US" smtClean="0"/>
              <a:t>SEIMBANG</a:t>
            </a:r>
          </a:p>
          <a:p>
            <a:pPr algn="ctr" eaLnBrk="1" hangingPunct="1"/>
            <a:r>
              <a:rPr lang="en-US" smtClean="0"/>
              <a:t>SEDERHANA</a:t>
            </a:r>
          </a:p>
          <a:p>
            <a:pPr algn="ctr" eaLnBrk="1" hangingPunct="1"/>
            <a:endParaRPr lang="en-MY" smtClean="0"/>
          </a:p>
        </p:txBody>
      </p:sp>
    </p:spTree>
    <p:extLst>
      <p:ext uri="{BB962C8B-B14F-4D97-AF65-F5344CB8AC3E}">
        <p14:creationId xmlns:p14="http://schemas.microsoft.com/office/powerpoint/2010/main" val="342674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Makanan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Kegemaran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Anda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408333" cy="3450696"/>
          </a:xfrm>
        </p:spPr>
        <p:txBody>
          <a:bodyPr/>
          <a:lstStyle/>
          <a:p>
            <a:r>
              <a:rPr lang="en-US" dirty="0" smtClean="0"/>
              <a:t>Pizza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2667000"/>
          <a:ext cx="6172199" cy="26623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1861347"/>
                <a:gridCol w="1888726"/>
                <a:gridCol w="1888726"/>
              </a:tblGrid>
              <a:tr h="37095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Makanan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Bilangan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Kalori</a:t>
                      </a:r>
                      <a:endParaRPr lang="en-US" sz="1800" dirty="0"/>
                    </a:p>
                  </a:txBody>
                  <a:tcPr marT="45734" marB="45734"/>
                </a:tc>
              </a:tr>
              <a:tr h="37095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Pepperoni </a:t>
                      </a:r>
                      <a:r>
                        <a:rPr lang="en-US" sz="1800" dirty="0" err="1" smtClean="0"/>
                        <a:t>daging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</a:t>
                      </a:r>
                      <a:r>
                        <a:rPr lang="en-US" sz="1800" dirty="0" err="1" smtClean="0"/>
                        <a:t>keping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155</a:t>
                      </a:r>
                      <a:endParaRPr lang="en-US" sz="1800" dirty="0"/>
                    </a:p>
                  </a:txBody>
                  <a:tcPr marT="45734" marB="45734"/>
                </a:tc>
              </a:tr>
              <a:tr h="64027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Daging</a:t>
                      </a:r>
                      <a:r>
                        <a:rPr lang="en-US" sz="1800" dirty="0" smtClean="0"/>
                        <a:t>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ayam</a:t>
                      </a:r>
                      <a:r>
                        <a:rPr lang="en-US" sz="1800" baseline="0" dirty="0" smtClean="0"/>
                        <a:t>, </a:t>
                      </a:r>
                      <a:r>
                        <a:rPr lang="en-US" sz="1800" baseline="0" dirty="0" err="1" smtClean="0"/>
                        <a:t>bawang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</a:t>
                      </a:r>
                      <a:r>
                        <a:rPr lang="en-US" sz="1800" dirty="0" err="1" smtClean="0"/>
                        <a:t>keping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242</a:t>
                      </a:r>
                      <a:endParaRPr lang="en-US" sz="1800" dirty="0"/>
                    </a:p>
                  </a:txBody>
                  <a:tcPr marT="45734" marB="45734"/>
                </a:tc>
              </a:tr>
              <a:tr h="37095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Ayam</a:t>
                      </a:r>
                      <a:r>
                        <a:rPr lang="en-US" sz="1800" dirty="0" smtClean="0"/>
                        <a:t> + nanas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</a:t>
                      </a:r>
                      <a:r>
                        <a:rPr lang="en-US" sz="1800" dirty="0" err="1" smtClean="0"/>
                        <a:t>keping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268</a:t>
                      </a:r>
                      <a:endParaRPr lang="en-US" sz="1800" dirty="0"/>
                    </a:p>
                  </a:txBody>
                  <a:tcPr marT="45734" marB="45734"/>
                </a:tc>
              </a:tr>
              <a:tr h="37095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Bawang</a:t>
                      </a:r>
                      <a:r>
                        <a:rPr lang="en-US" sz="1800" baseline="0" dirty="0" smtClean="0"/>
                        <a:t> + tomato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</a:t>
                      </a:r>
                      <a:r>
                        <a:rPr lang="en-US" sz="1800" dirty="0" err="1" smtClean="0"/>
                        <a:t>keping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149</a:t>
                      </a:r>
                      <a:endParaRPr lang="en-US" sz="1800" dirty="0"/>
                    </a:p>
                  </a:txBody>
                  <a:tcPr marT="45734" marB="4573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048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Makanan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Kegemaran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Anda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408333" cy="3450696"/>
          </a:xfrm>
        </p:spPr>
        <p:txBody>
          <a:bodyPr/>
          <a:lstStyle/>
          <a:p>
            <a:r>
              <a:rPr lang="en-US" dirty="0" smtClean="0"/>
              <a:t>Pasta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spageti</a:t>
            </a: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2667000"/>
          <a:ext cx="6019800" cy="1381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2627"/>
                <a:gridCol w="1782991"/>
                <a:gridCol w="1842091"/>
                <a:gridCol w="1842091"/>
              </a:tblGrid>
              <a:tr h="37067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Makanan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Bilangan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Kalori</a:t>
                      </a:r>
                      <a:endParaRPr lang="en-US" sz="1800" dirty="0"/>
                    </a:p>
                  </a:txBody>
                  <a:tcPr marT="45699" marB="45699"/>
                </a:tc>
              </a:tr>
              <a:tr h="6397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Keju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dan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sos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daging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</a:t>
                      </a:r>
                      <a:r>
                        <a:rPr lang="en-US" sz="1800" dirty="0" err="1" smtClean="0"/>
                        <a:t>pinggan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kecil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444</a:t>
                      </a:r>
                      <a:endParaRPr lang="en-US" sz="1800" dirty="0"/>
                    </a:p>
                  </a:txBody>
                  <a:tcPr marT="45699" marB="45699"/>
                </a:tc>
              </a:tr>
              <a:tr h="3706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Kosong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</a:t>
                      </a:r>
                      <a:r>
                        <a:rPr lang="en-US" sz="1800" dirty="0" err="1" smtClean="0"/>
                        <a:t>pinggan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kecil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169</a:t>
                      </a:r>
                      <a:endParaRPr lang="en-US" sz="1800" dirty="0"/>
                    </a:p>
                  </a:txBody>
                  <a:tcPr marT="45699" marB="4569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765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Makanan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Kegemaran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Anda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408333" cy="3450696"/>
          </a:xfrm>
        </p:spPr>
        <p:txBody>
          <a:bodyPr/>
          <a:lstStyle/>
          <a:p>
            <a:r>
              <a:rPr lang="en-US" dirty="0" err="1" smtClean="0"/>
              <a:t>Ayam</a:t>
            </a: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2743200"/>
          <a:ext cx="6096001" cy="25955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623"/>
                <a:gridCol w="1805560"/>
                <a:gridCol w="1865409"/>
                <a:gridCol w="1865409"/>
              </a:tblGrid>
              <a:tr h="37079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Makanan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Bilangan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Kalori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Ayam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goreng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</a:t>
                      </a:r>
                      <a:r>
                        <a:rPr lang="en-US" sz="1800" dirty="0" err="1" smtClean="0"/>
                        <a:t>ketul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290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Kepak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ayam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</a:t>
                      </a:r>
                      <a:r>
                        <a:rPr lang="en-US" sz="1800" dirty="0" err="1" smtClean="0"/>
                        <a:t>ketul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166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Peha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ayam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</a:t>
                      </a:r>
                      <a:r>
                        <a:rPr lang="en-US" sz="1800" dirty="0" err="1" smtClean="0"/>
                        <a:t>ketul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320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Kentang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pusar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</a:t>
                      </a:r>
                      <a:r>
                        <a:rPr lang="en-US" sz="1800" dirty="0" err="1" smtClean="0"/>
                        <a:t>cawan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biasa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87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Coleslaw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</a:t>
                      </a:r>
                      <a:r>
                        <a:rPr lang="en-US" sz="1800" dirty="0" err="1" smtClean="0"/>
                        <a:t>cawan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kecil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62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Kentang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goreng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</a:t>
                      </a:r>
                      <a:r>
                        <a:rPr lang="en-US" sz="1800" dirty="0" err="1" smtClean="0"/>
                        <a:t>cawan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kecil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290</a:t>
                      </a:r>
                      <a:endParaRPr lang="en-US" sz="1800" dirty="0"/>
                    </a:p>
                  </a:txBody>
                  <a:tcPr marT="45714" marB="4571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345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Makanan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Kegemaran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Anda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3450696"/>
          </a:xfrm>
        </p:spPr>
        <p:txBody>
          <a:bodyPr/>
          <a:lstStyle/>
          <a:p>
            <a:r>
              <a:rPr lang="en-US" dirty="0" smtClean="0"/>
              <a:t>Sandwich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2667000"/>
          <a:ext cx="61722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618"/>
                <a:gridCol w="1828130"/>
                <a:gridCol w="1888726"/>
                <a:gridCol w="188872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Makanan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Bilangan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Kalori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Ikan</a:t>
                      </a:r>
                      <a:r>
                        <a:rPr lang="en-US" baseline="0" dirty="0" smtClean="0"/>
                        <a:t> + salad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Ayam</a:t>
                      </a:r>
                      <a:r>
                        <a:rPr lang="en-US" dirty="0" smtClean="0"/>
                        <a:t> + salad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Ayam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753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Makanan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Kegemaran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Anda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408333" cy="3450696"/>
          </a:xfrm>
        </p:spPr>
        <p:txBody>
          <a:bodyPr/>
          <a:lstStyle/>
          <a:p>
            <a:r>
              <a:rPr lang="en-US" dirty="0" err="1" smtClean="0"/>
              <a:t>Snek</a:t>
            </a: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725583"/>
              </p:ext>
            </p:extLst>
          </p:nvPr>
        </p:nvGraphicFramePr>
        <p:xfrm>
          <a:off x="1524000" y="2133600"/>
          <a:ext cx="6096000" cy="46174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8046"/>
                <a:gridCol w="1811976"/>
                <a:gridCol w="1822989"/>
                <a:gridCol w="1822989"/>
              </a:tblGrid>
              <a:tr h="37081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Makanan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Bilangan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Kalori</a:t>
                      </a:r>
                      <a:endParaRPr lang="en-US" sz="1800" dirty="0"/>
                    </a:p>
                  </a:txBody>
                  <a:tcPr marT="45717" marB="45717"/>
                </a:tc>
              </a:tr>
              <a:tr h="370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Pasembur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</a:t>
                      </a:r>
                      <a:r>
                        <a:rPr lang="en-US" sz="1800" dirty="0" err="1" smtClean="0"/>
                        <a:t>pinggan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752</a:t>
                      </a:r>
                      <a:endParaRPr lang="en-US" sz="1800" dirty="0"/>
                    </a:p>
                  </a:txBody>
                  <a:tcPr marT="45717" marB="45717"/>
                </a:tc>
              </a:tr>
              <a:tr h="370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Agar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agar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</a:t>
                      </a:r>
                      <a:r>
                        <a:rPr lang="en-US" sz="1800" dirty="0" err="1" smtClean="0"/>
                        <a:t>potong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</a:t>
                      </a:r>
                      <a:endParaRPr lang="en-US" sz="1800" dirty="0"/>
                    </a:p>
                  </a:txBody>
                  <a:tcPr marT="45717" marB="45717"/>
                </a:tc>
              </a:tr>
              <a:tr h="370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Cendol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</a:t>
                      </a:r>
                      <a:r>
                        <a:rPr lang="en-US" sz="1800" dirty="0" err="1" smtClean="0"/>
                        <a:t>mangkuk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199</a:t>
                      </a:r>
                      <a:endParaRPr lang="en-US" sz="1800" dirty="0"/>
                    </a:p>
                  </a:txBody>
                  <a:tcPr marT="45717" marB="45717"/>
                </a:tc>
              </a:tr>
              <a:tr h="370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Bubur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chacha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</a:t>
                      </a:r>
                      <a:r>
                        <a:rPr lang="en-US" sz="1800" dirty="0" err="1" smtClean="0"/>
                        <a:t>mangkuk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165</a:t>
                      </a:r>
                      <a:endParaRPr lang="en-US" sz="1800" dirty="0"/>
                    </a:p>
                  </a:txBody>
                  <a:tcPr marT="45717" marB="45717"/>
                </a:tc>
              </a:tr>
              <a:tr h="6400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Bubur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kacang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hijau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</a:t>
                      </a:r>
                      <a:r>
                        <a:rPr lang="en-US" sz="1800" dirty="0" err="1" smtClean="0"/>
                        <a:t>mangkuk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244</a:t>
                      </a:r>
                      <a:endParaRPr lang="en-US" sz="1800" dirty="0"/>
                    </a:p>
                  </a:txBody>
                  <a:tcPr marT="45717" marB="45717"/>
                </a:tc>
              </a:tr>
              <a:tr h="370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Yogurt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</a:t>
                      </a:r>
                      <a:r>
                        <a:rPr lang="en-US" sz="1800" dirty="0" err="1" smtClean="0"/>
                        <a:t>cawan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7" marB="45717"/>
                </a:tc>
              </a:tr>
              <a:tr h="370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7.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Aiskrim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 scoop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305</a:t>
                      </a:r>
                      <a:endParaRPr lang="en-US" sz="1800" dirty="0"/>
                    </a:p>
                  </a:txBody>
                  <a:tcPr marT="45717" marB="45717"/>
                </a:tc>
              </a:tr>
              <a:tr h="370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8.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Ais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kacang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</a:t>
                      </a:r>
                      <a:r>
                        <a:rPr lang="en-US" sz="1800" dirty="0" err="1" smtClean="0"/>
                        <a:t>mangkuk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258</a:t>
                      </a:r>
                      <a:endParaRPr lang="en-US" sz="1800" dirty="0"/>
                    </a:p>
                  </a:txBody>
                  <a:tcPr marT="45717" marB="45717"/>
                </a:tc>
              </a:tr>
              <a:tr h="370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9.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Keropok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kentang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</a:t>
                      </a:r>
                      <a:r>
                        <a:rPr lang="en-US" sz="1800" dirty="0" err="1" smtClean="0"/>
                        <a:t>pek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95</a:t>
                      </a:r>
                      <a:endParaRPr lang="en-US" sz="1800" dirty="0"/>
                    </a:p>
                  </a:txBody>
                  <a:tcPr marT="45717" marB="45717"/>
                </a:tc>
              </a:tr>
              <a:tr h="370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10.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Keju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diproses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</a:t>
                      </a:r>
                      <a:r>
                        <a:rPr lang="en-US" sz="1800" dirty="0" err="1" smtClean="0"/>
                        <a:t>keping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54</a:t>
                      </a:r>
                      <a:endParaRPr lang="en-US" sz="1800" dirty="0"/>
                    </a:p>
                  </a:txBody>
                  <a:tcPr marT="45717" marB="4571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198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Makanan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Kegemaran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Anda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Chinese wedding dinner</a:t>
            </a:r>
          </a:p>
          <a:p>
            <a:pPr lvl="1"/>
            <a:r>
              <a:rPr lang="en-US" smtClean="0"/>
              <a:t>2,000 kalori</a:t>
            </a:r>
          </a:p>
          <a:p>
            <a:r>
              <a:rPr lang="en-US" smtClean="0"/>
              <a:t>Hari Raya open house</a:t>
            </a:r>
          </a:p>
          <a:p>
            <a:pPr lvl="1"/>
            <a:r>
              <a:rPr lang="en-US" smtClean="0"/>
              <a:t>1,900 kalori</a:t>
            </a:r>
          </a:p>
          <a:p>
            <a:r>
              <a:rPr lang="en-US" smtClean="0"/>
              <a:t>Christmas party</a:t>
            </a:r>
          </a:p>
          <a:p>
            <a:pPr lvl="1"/>
            <a:r>
              <a:rPr lang="en-US" smtClean="0"/>
              <a:t>2,000 kalori</a:t>
            </a:r>
          </a:p>
        </p:txBody>
      </p:sp>
    </p:spTree>
    <p:extLst>
      <p:ext uri="{BB962C8B-B14F-4D97-AF65-F5344CB8AC3E}">
        <p14:creationId xmlns:p14="http://schemas.microsoft.com/office/powerpoint/2010/main" val="2238308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MESEJ UTAMA </a:t>
            </a:r>
            <a:endParaRPr lang="en-MY" dirty="0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endParaRPr lang="en-MY" dirty="0" smtClean="0"/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1428750" y="6357938"/>
            <a:ext cx="765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SUMBER: PANDUAN DIET MALAYSIA, KEMENTERIAN KESIHATAN MALAYSIA, 2010</a:t>
            </a:r>
            <a:endParaRPr lang="en-MY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82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033463"/>
            <a:ext cx="6477000" cy="5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itle 4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PIRAMID AKTIVITI FIZIKAL</a:t>
            </a:r>
            <a:endParaRPr lang="en-MY" smtClean="0"/>
          </a:p>
        </p:txBody>
      </p:sp>
    </p:spTree>
    <p:extLst>
      <p:ext uri="{BB962C8B-B14F-4D97-AF65-F5344CB8AC3E}">
        <p14:creationId xmlns:p14="http://schemas.microsoft.com/office/powerpoint/2010/main" val="349154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1198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11886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Exercise &amp; Calories Burned per Hour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130 </a:t>
                      </a:r>
                      <a:r>
                        <a:rPr lang="en-US" sz="1800" dirty="0" smtClean="0"/>
                        <a:t>lbs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60kg</a:t>
                      </a:r>
                      <a:endParaRPr lang="en-US" sz="1800" dirty="0"/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155 </a:t>
                      </a:r>
                      <a:r>
                        <a:rPr lang="en-US" sz="1800" dirty="0" smtClean="0"/>
                        <a:t>lbs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70kg</a:t>
                      </a:r>
                      <a:endParaRPr lang="en-US" sz="1800" dirty="0"/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180 </a:t>
                      </a:r>
                      <a:r>
                        <a:rPr lang="en-US" sz="1800" dirty="0" smtClean="0"/>
                        <a:t>lbs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82kg</a:t>
                      </a:r>
                      <a:endParaRPr lang="en-US" sz="1800" dirty="0"/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205 </a:t>
                      </a:r>
                      <a:r>
                        <a:rPr lang="en-US" sz="1800" dirty="0" smtClean="0"/>
                        <a:t>lbs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93kg</a:t>
                      </a:r>
                      <a:endParaRPr lang="en-US" sz="1800" dirty="0"/>
                    </a:p>
                  </a:txBody>
                  <a:tcPr marL="83326" marR="83326" marT="45716" marB="45716" anchor="ctr"/>
                </a:tc>
              </a:tr>
              <a:tr h="640031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Aerobics, general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384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457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531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605</a:t>
                      </a:r>
                    </a:p>
                  </a:txBody>
                  <a:tcPr marL="83326" marR="83326" marT="45716" marB="45716" anchor="ctr"/>
                </a:tc>
              </a:tr>
              <a:tr h="640031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Aerobics, high impact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413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493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572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651</a:t>
                      </a:r>
                    </a:p>
                  </a:txBody>
                  <a:tcPr marL="83326" marR="83326" marT="45716" marB="45716" anchor="ctr"/>
                </a:tc>
              </a:tr>
              <a:tr h="640031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Aerobics, low impact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295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352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409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465</a:t>
                      </a:r>
                    </a:p>
                  </a:txBody>
                  <a:tcPr marL="83326" marR="83326" marT="45716" marB="45716" anchor="ctr"/>
                </a:tc>
              </a:tr>
              <a:tr h="640031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Aerobics, step aerobics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502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598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695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791</a:t>
                      </a:r>
                    </a:p>
                  </a:txBody>
                  <a:tcPr marL="83326" marR="83326" marT="45716" marB="45716" anchor="ctr"/>
                </a:tc>
              </a:tr>
              <a:tr h="370811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Archery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207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246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286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326</a:t>
                      </a:r>
                    </a:p>
                  </a:txBody>
                  <a:tcPr marL="83326" marR="83326" marT="45716" marB="4571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976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38454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914249">
                <a:tc>
                  <a:txBody>
                    <a:bodyPr/>
                    <a:lstStyle/>
                    <a:p>
                      <a:r>
                        <a:rPr lang="en-US" sz="1800" dirty="0"/>
                        <a:t>Backpacking, Hiking with pack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413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493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572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651</a:t>
                      </a:r>
                    </a:p>
                  </a:txBody>
                  <a:tcPr marL="83326" marR="83326" marT="45712" marB="45712" anchor="ctr"/>
                </a:tc>
              </a:tr>
              <a:tr h="370779">
                <a:tc>
                  <a:txBody>
                    <a:bodyPr/>
                    <a:lstStyle/>
                    <a:p>
                      <a:r>
                        <a:rPr lang="en-US" sz="1800"/>
                        <a:t>Badminton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266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317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368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419</a:t>
                      </a:r>
                    </a:p>
                  </a:txBody>
                  <a:tcPr marL="83326" marR="83326" marT="45712" marB="45712" anchor="ctr"/>
                </a:tc>
              </a:tr>
              <a:tr h="639974">
                <a:tc>
                  <a:txBody>
                    <a:bodyPr/>
                    <a:lstStyle/>
                    <a:p>
                      <a:r>
                        <a:rPr lang="en-US" sz="1800"/>
                        <a:t>Bagging grass, leaves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236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281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327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372</a:t>
                      </a:r>
                    </a:p>
                  </a:txBody>
                  <a:tcPr marL="83326" marR="83326" marT="45712" marB="45712" anchor="ctr"/>
                </a:tc>
              </a:tr>
              <a:tr h="639974">
                <a:tc>
                  <a:txBody>
                    <a:bodyPr/>
                    <a:lstStyle/>
                    <a:p>
                      <a:r>
                        <a:rPr lang="en-US" sz="1800"/>
                        <a:t>Bakery, light effort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148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176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204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233</a:t>
                      </a:r>
                    </a:p>
                  </a:txBody>
                  <a:tcPr marL="83326" marR="83326" marT="45712" marB="45712" anchor="ctr"/>
                </a:tc>
              </a:tr>
              <a:tr h="639974">
                <a:tc>
                  <a:txBody>
                    <a:bodyPr/>
                    <a:lstStyle/>
                    <a:p>
                      <a:r>
                        <a:rPr lang="en-US" sz="1800"/>
                        <a:t>Ballet, twist, jazz, tap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266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317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368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419</a:t>
                      </a:r>
                    </a:p>
                  </a:txBody>
                  <a:tcPr marL="83326" marR="83326" marT="45712" marB="45712" anchor="ctr"/>
                </a:tc>
              </a:tr>
              <a:tr h="639974">
                <a:tc>
                  <a:txBody>
                    <a:bodyPr/>
                    <a:lstStyle/>
                    <a:p>
                      <a:r>
                        <a:rPr lang="en-US" sz="1800"/>
                        <a:t>Ballroom dancing, fast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325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387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449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512</a:t>
                      </a:r>
                    </a:p>
                  </a:txBody>
                  <a:tcPr marL="83326" marR="83326" marT="45712" marB="4571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868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MESEJ UTAMA </a:t>
            </a:r>
            <a:endParaRPr lang="en-MY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pelbagai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mengikut</a:t>
            </a:r>
            <a:r>
              <a:rPr lang="en-US" dirty="0" smtClean="0"/>
              <a:t> </a:t>
            </a:r>
            <a:r>
              <a:rPr lang="en-US" dirty="0" err="1" smtClean="0"/>
              <a:t>cadangan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.</a:t>
            </a:r>
          </a:p>
          <a:p>
            <a:pPr marL="914400" lvl="1" indent="-514350" eaLnBrk="1" hangingPunct="1"/>
            <a:r>
              <a:rPr lang="en-US" dirty="0" err="1" smtClean="0"/>
              <a:t>Berpandukan</a:t>
            </a:r>
            <a:r>
              <a:rPr lang="en-US" dirty="0" smtClean="0"/>
              <a:t> </a:t>
            </a:r>
            <a:r>
              <a:rPr lang="en-US" dirty="0" err="1" smtClean="0"/>
              <a:t>Piramid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Malaysia</a:t>
            </a:r>
          </a:p>
          <a:p>
            <a:pPr marL="914400" lvl="1" indent="-514350" eaLnBrk="1" hangingPunct="1"/>
            <a:r>
              <a:rPr lang="en-US" dirty="0" err="1" smtClean="0"/>
              <a:t>Berpandukan</a:t>
            </a:r>
            <a:r>
              <a:rPr lang="en-US" dirty="0" smtClean="0"/>
              <a:t> </a:t>
            </a:r>
            <a:r>
              <a:rPr lang="en-US" dirty="0" err="1" smtClean="0"/>
              <a:t>saiz</a:t>
            </a:r>
            <a:r>
              <a:rPr lang="en-US" dirty="0" smtClean="0"/>
              <a:t> </a:t>
            </a:r>
            <a:r>
              <a:rPr lang="en-US" dirty="0" err="1" smtClean="0"/>
              <a:t>sajian</a:t>
            </a:r>
            <a:r>
              <a:rPr lang="en-US" dirty="0" smtClean="0"/>
              <a:t> yang </a:t>
            </a:r>
            <a:r>
              <a:rPr lang="en-US" dirty="0" err="1" smtClean="0"/>
              <a:t>disarankan</a:t>
            </a:r>
            <a:endParaRPr lang="en-US" dirty="0" smtClean="0"/>
          </a:p>
          <a:p>
            <a:pPr marL="914400" lvl="1" indent="-514350" eaLnBrk="1" hangingPunct="1"/>
            <a:r>
              <a:rPr lang="en-US" dirty="0" err="1" smtClean="0"/>
              <a:t>Tiada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yang </a:t>
            </a:r>
            <a:r>
              <a:rPr lang="en-US" dirty="0" err="1" smtClean="0"/>
              <a:t>membekalkan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nutrien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endParaRPr lang="en-MY" dirty="0" smtClean="0"/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1428750" y="6357938"/>
            <a:ext cx="765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SUMBER: PANDUAN DIET MALAYSIA, KEMENTERIAN KESIHATAN MALAYSIA, 2010</a:t>
            </a:r>
            <a:endParaRPr lang="en-MY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1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39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Ballroom dancing, slow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177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211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245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279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Basketball game, competitive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472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563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654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745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Basketball, playing, non game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354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422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490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558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Basketball, shooting baskets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266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317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368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419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Basketball, wheelchair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384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457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531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605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Bathing dog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207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246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286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326</a:t>
                      </a:r>
                    </a:p>
                  </a:txBody>
                  <a:tcPr marL="83326" marR="8332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232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35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370804">
                <a:tc>
                  <a:txBody>
                    <a:bodyPr/>
                    <a:lstStyle/>
                    <a:p>
                      <a:r>
                        <a:rPr lang="en-US" sz="1800" dirty="0"/>
                        <a:t>Bird watching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148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176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204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233</a:t>
                      </a:r>
                    </a:p>
                  </a:txBody>
                  <a:tcPr marL="83326" marR="83326" marT="45716" marB="45716" anchor="ctr"/>
                </a:tc>
              </a:tr>
              <a:tr h="914312">
                <a:tc>
                  <a:txBody>
                    <a:bodyPr/>
                    <a:lstStyle/>
                    <a:p>
                      <a:r>
                        <a:rPr lang="en-US" sz="1800"/>
                        <a:t>Boating, power, speed boat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148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176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204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233</a:t>
                      </a:r>
                    </a:p>
                  </a:txBody>
                  <a:tcPr marL="83326" marR="83326" marT="45716" marB="45716" anchor="ctr"/>
                </a:tc>
              </a:tr>
              <a:tr h="370804">
                <a:tc>
                  <a:txBody>
                    <a:bodyPr/>
                    <a:lstStyle/>
                    <a:p>
                      <a:r>
                        <a:rPr lang="en-US" sz="1800"/>
                        <a:t>Bowling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177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211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245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279</a:t>
                      </a:r>
                    </a:p>
                  </a:txBody>
                  <a:tcPr marL="83326" marR="83326" marT="45716" marB="45716" anchor="ctr"/>
                </a:tc>
              </a:tr>
              <a:tr h="370804">
                <a:tc>
                  <a:txBody>
                    <a:bodyPr/>
                    <a:lstStyle/>
                    <a:p>
                      <a:r>
                        <a:rPr lang="en-US" sz="1800"/>
                        <a:t>Boxing, in ring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708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844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981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1117</a:t>
                      </a:r>
                    </a:p>
                  </a:txBody>
                  <a:tcPr marL="83326" marR="83326" marT="45716" marB="45716" anchor="ctr"/>
                </a:tc>
              </a:tr>
              <a:tr h="640019">
                <a:tc>
                  <a:txBody>
                    <a:bodyPr/>
                    <a:lstStyle/>
                    <a:p>
                      <a:r>
                        <a:rPr lang="en-US" sz="1800"/>
                        <a:t>Boxing, punching bag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354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422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490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558</a:t>
                      </a:r>
                    </a:p>
                  </a:txBody>
                  <a:tcPr marL="83326" marR="83326" marT="45716" marB="45716" anchor="ctr"/>
                </a:tc>
              </a:tr>
              <a:tr h="640019">
                <a:tc>
                  <a:txBody>
                    <a:bodyPr/>
                    <a:lstStyle/>
                    <a:p>
                      <a:r>
                        <a:rPr lang="en-US" sz="1800"/>
                        <a:t>Boxing, sparring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531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633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735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838</a:t>
                      </a:r>
                    </a:p>
                  </a:txBody>
                  <a:tcPr marL="83326" marR="83326" marT="45716" marB="4571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430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341020"/>
              </p:ext>
            </p:extLst>
          </p:nvPr>
        </p:nvGraphicFramePr>
        <p:xfrm>
          <a:off x="1447800" y="1143000"/>
          <a:ext cx="7499350" cy="5486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914282">
                <a:tc>
                  <a:txBody>
                    <a:bodyPr/>
                    <a:lstStyle/>
                    <a:p>
                      <a:r>
                        <a:rPr lang="en-US" sz="1800" dirty="0"/>
                        <a:t>Calisthenics, light, pushups, </a:t>
                      </a:r>
                      <a:r>
                        <a:rPr lang="en-US" sz="1800" dirty="0" err="1"/>
                        <a:t>situps</a:t>
                      </a:r>
                      <a:r>
                        <a:rPr lang="en-US" sz="1800" dirty="0"/>
                        <a:t>…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207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246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286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326</a:t>
                      </a:r>
                    </a:p>
                  </a:txBody>
                  <a:tcPr marL="83326" marR="83326" marT="45714" marB="45714" anchor="ctr"/>
                </a:tc>
              </a:tr>
              <a:tr h="914282">
                <a:tc>
                  <a:txBody>
                    <a:bodyPr/>
                    <a:lstStyle/>
                    <a:p>
                      <a:r>
                        <a:rPr lang="en-US" sz="1800"/>
                        <a:t>Calisthenics, fast, pushups, situps…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472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563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654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745</a:t>
                      </a:r>
                    </a:p>
                  </a:txBody>
                  <a:tcPr marL="83326" marR="83326" marT="45714" marB="45714" anchor="ctr"/>
                </a:tc>
              </a:tr>
              <a:tr h="639998">
                <a:tc>
                  <a:txBody>
                    <a:bodyPr/>
                    <a:lstStyle/>
                    <a:p>
                      <a:r>
                        <a:rPr lang="en-US" sz="1800"/>
                        <a:t>Canoeing, camping trip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236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281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327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372</a:t>
                      </a:r>
                    </a:p>
                  </a:txBody>
                  <a:tcPr marL="83326" marR="83326" marT="45714" marB="45714" anchor="ctr"/>
                </a:tc>
              </a:tr>
              <a:tr h="639998">
                <a:tc>
                  <a:txBody>
                    <a:bodyPr/>
                    <a:lstStyle/>
                    <a:p>
                      <a:r>
                        <a:rPr lang="en-US" sz="1800"/>
                        <a:t>Canoeing, rowing, light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177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211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245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279</a:t>
                      </a:r>
                    </a:p>
                  </a:txBody>
                  <a:tcPr marL="83326" marR="83326" marT="45714" marB="45714" anchor="ctr"/>
                </a:tc>
              </a:tr>
              <a:tr h="914282">
                <a:tc>
                  <a:txBody>
                    <a:bodyPr/>
                    <a:lstStyle/>
                    <a:p>
                      <a:r>
                        <a:rPr lang="en-US" sz="1800"/>
                        <a:t>Canoeing, rowing, moderate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413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493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572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651</a:t>
                      </a:r>
                    </a:p>
                  </a:txBody>
                  <a:tcPr marL="83326" marR="83326" marT="45714" marB="45714" anchor="ctr"/>
                </a:tc>
              </a:tr>
              <a:tr h="914282">
                <a:tc>
                  <a:txBody>
                    <a:bodyPr/>
                    <a:lstStyle/>
                    <a:p>
                      <a:r>
                        <a:rPr lang="en-US" sz="1800"/>
                        <a:t>Canoeing, rowing, vigorous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708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844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981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1117</a:t>
                      </a:r>
                    </a:p>
                  </a:txBody>
                  <a:tcPr marL="83326" marR="83326" marT="45714" marB="4571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489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9383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640167">
                <a:tc>
                  <a:txBody>
                    <a:bodyPr/>
                    <a:lstStyle/>
                    <a:p>
                      <a:r>
                        <a:rPr lang="en-US" sz="1800" dirty="0"/>
                        <a:t>Carpentry, general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207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246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286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326</a:t>
                      </a:r>
                    </a:p>
                  </a:txBody>
                  <a:tcPr marL="83326" marR="83326" marT="45726" marB="45726" anchor="ctr"/>
                </a:tc>
              </a:tr>
              <a:tr h="914525">
                <a:tc>
                  <a:txBody>
                    <a:bodyPr/>
                    <a:lstStyle/>
                    <a:p>
                      <a:r>
                        <a:rPr lang="en-US" sz="1800"/>
                        <a:t>Carrying 16 to 24 lbs, upstairs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354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422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490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558</a:t>
                      </a:r>
                    </a:p>
                  </a:txBody>
                  <a:tcPr marL="83326" marR="83326" marT="45726" marB="45726" anchor="ctr"/>
                </a:tc>
              </a:tr>
              <a:tr h="914525">
                <a:tc>
                  <a:txBody>
                    <a:bodyPr/>
                    <a:lstStyle/>
                    <a:p>
                      <a:r>
                        <a:rPr lang="en-US" sz="1800"/>
                        <a:t>Carrying 25 to 49 lbs, upstairs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472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563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654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745</a:t>
                      </a:r>
                    </a:p>
                  </a:txBody>
                  <a:tcPr marL="83326" marR="83326" marT="45726" marB="45726" anchor="ctr"/>
                </a:tc>
              </a:tr>
              <a:tr h="640167">
                <a:tc>
                  <a:txBody>
                    <a:bodyPr/>
                    <a:lstStyle/>
                    <a:p>
                      <a:r>
                        <a:rPr lang="en-US" sz="1800"/>
                        <a:t>Carrying heavy loads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472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563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654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745</a:t>
                      </a:r>
                    </a:p>
                  </a:txBody>
                  <a:tcPr marL="83326" marR="83326" marT="45726" marB="45726" anchor="ctr"/>
                </a:tc>
              </a:tr>
              <a:tr h="914525">
                <a:tc>
                  <a:txBody>
                    <a:bodyPr/>
                    <a:lstStyle/>
                    <a:p>
                      <a:r>
                        <a:rPr lang="en-US" sz="1800"/>
                        <a:t>Carrying infant, level ground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207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246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286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326</a:t>
                      </a:r>
                    </a:p>
                  </a:txBody>
                  <a:tcPr marL="83326" marR="83326" marT="45726" marB="45726" anchor="ctr"/>
                </a:tc>
              </a:tr>
              <a:tr h="640167">
                <a:tc>
                  <a:txBody>
                    <a:bodyPr/>
                    <a:lstStyle/>
                    <a:p>
                      <a:r>
                        <a:rPr lang="en-US" sz="1800"/>
                        <a:t>Carrying infant, upstairs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295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352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409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465</a:t>
                      </a:r>
                    </a:p>
                  </a:txBody>
                  <a:tcPr marL="83326" marR="83326" marT="45726" marB="4572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5901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664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914525">
                <a:tc>
                  <a:txBody>
                    <a:bodyPr/>
                    <a:lstStyle/>
                    <a:p>
                      <a:r>
                        <a:rPr lang="en-US" sz="1800" dirty="0"/>
                        <a:t>Carrying moderate loads upstairs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472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563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654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745</a:t>
                      </a:r>
                    </a:p>
                  </a:txBody>
                  <a:tcPr marL="83326" marR="83326" marT="45726" marB="45726" anchor="ctr"/>
                </a:tc>
              </a:tr>
              <a:tr h="640167">
                <a:tc>
                  <a:txBody>
                    <a:bodyPr/>
                    <a:lstStyle/>
                    <a:p>
                      <a:r>
                        <a:rPr lang="en-US" sz="1800"/>
                        <a:t>Carrying small children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177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211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245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279</a:t>
                      </a:r>
                    </a:p>
                  </a:txBody>
                  <a:tcPr marL="83326" marR="83326" marT="45726" marB="45726" anchor="ctr"/>
                </a:tc>
              </a:tr>
              <a:tr h="914525">
                <a:tc>
                  <a:txBody>
                    <a:bodyPr/>
                    <a:lstStyle/>
                    <a:p>
                      <a:r>
                        <a:rPr lang="en-US" sz="1800"/>
                        <a:t>Children's games, hopscotch...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295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352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409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465</a:t>
                      </a:r>
                    </a:p>
                  </a:txBody>
                  <a:tcPr marL="83326" marR="83326" marT="45726" marB="45726" anchor="ctr"/>
                </a:tc>
              </a:tr>
              <a:tr h="914525">
                <a:tc>
                  <a:txBody>
                    <a:bodyPr/>
                    <a:lstStyle/>
                    <a:p>
                      <a:r>
                        <a:rPr lang="en-US" sz="1800"/>
                        <a:t>Circuit training, minimal rest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472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563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654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745</a:t>
                      </a:r>
                    </a:p>
                  </a:txBody>
                  <a:tcPr marL="83326" marR="83326" marT="45726" marB="45726" anchor="ctr"/>
                </a:tc>
              </a:tr>
              <a:tr h="640167">
                <a:tc>
                  <a:txBody>
                    <a:bodyPr/>
                    <a:lstStyle/>
                    <a:p>
                      <a:r>
                        <a:rPr lang="en-US" sz="1800"/>
                        <a:t>Cleaning gutters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295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352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409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465</a:t>
                      </a:r>
                    </a:p>
                  </a:txBody>
                  <a:tcPr marL="83326" marR="83326" marT="45726" marB="45726" anchor="ctr"/>
                </a:tc>
              </a:tr>
              <a:tr h="640167">
                <a:tc>
                  <a:txBody>
                    <a:bodyPr/>
                    <a:lstStyle/>
                    <a:p>
                      <a:r>
                        <a:rPr lang="en-US" sz="1800"/>
                        <a:t>Cleaning, dusting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148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176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204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233</a:t>
                      </a:r>
                    </a:p>
                  </a:txBody>
                  <a:tcPr marL="83326" marR="83326" marT="45726" marB="4572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00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212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914344">
                <a:tc>
                  <a:txBody>
                    <a:bodyPr/>
                    <a:lstStyle/>
                    <a:p>
                      <a:r>
                        <a:rPr lang="en-US" sz="1800" dirty="0"/>
                        <a:t>Climbing hills, carrying up to 9 lbs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413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493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572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651</a:t>
                      </a:r>
                    </a:p>
                  </a:txBody>
                  <a:tcPr marT="45717" marB="45717" anchor="ctr"/>
                </a:tc>
              </a:tr>
              <a:tr h="914344">
                <a:tc>
                  <a:txBody>
                    <a:bodyPr/>
                    <a:lstStyle/>
                    <a:p>
                      <a:r>
                        <a:rPr lang="en-US" sz="1800"/>
                        <a:t>Climbing hills, carrying 10 to 20 lb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443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528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613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698</a:t>
                      </a:r>
                    </a:p>
                  </a:txBody>
                  <a:tcPr marT="45717" marB="45717" anchor="ctr"/>
                </a:tc>
              </a:tr>
              <a:tr h="914344">
                <a:tc>
                  <a:txBody>
                    <a:bodyPr/>
                    <a:lstStyle/>
                    <a:p>
                      <a:r>
                        <a:rPr lang="en-US" sz="1800"/>
                        <a:t>Climbing hills, carrying 21 to 42 lb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472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563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654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745</a:t>
                      </a:r>
                    </a:p>
                  </a:txBody>
                  <a:tcPr marT="45717" marB="45717" anchor="ctr"/>
                </a:tc>
              </a:tr>
              <a:tr h="914344">
                <a:tc>
                  <a:txBody>
                    <a:bodyPr/>
                    <a:lstStyle/>
                    <a:p>
                      <a:r>
                        <a:rPr lang="en-US" sz="1800"/>
                        <a:t>Climbing hills, carrying over 42 lb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531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633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735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838</a:t>
                      </a:r>
                    </a:p>
                  </a:txBody>
                  <a:tcPr marT="45717" marB="45717" anchor="ctr"/>
                </a:tc>
              </a:tr>
              <a:tr h="914344">
                <a:tc>
                  <a:txBody>
                    <a:bodyPr/>
                    <a:lstStyle/>
                    <a:p>
                      <a:r>
                        <a:rPr lang="en-US" sz="1800"/>
                        <a:t>Coaching: football,basketball,soccer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236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281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327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372</a:t>
                      </a:r>
                    </a:p>
                  </a:txBody>
                  <a:tcPr marT="45717" marB="45717" anchor="ctr"/>
                </a:tc>
              </a:tr>
              <a:tr h="640041">
                <a:tc>
                  <a:txBody>
                    <a:bodyPr/>
                    <a:lstStyle/>
                    <a:p>
                      <a:r>
                        <a:rPr lang="en-US" sz="1800"/>
                        <a:t>Coal mining, general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354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422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490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558</a:t>
                      </a:r>
                    </a:p>
                  </a:txBody>
                  <a:tcPr marT="45717" marB="4571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210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5217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914517">
                <a:tc>
                  <a:txBody>
                    <a:bodyPr/>
                    <a:lstStyle/>
                    <a:p>
                      <a:r>
                        <a:rPr lang="en-US" sz="1800" dirty="0"/>
                        <a:t>Construction, exterior, remodeling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325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387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449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512</a:t>
                      </a:r>
                    </a:p>
                  </a:txBody>
                  <a:tcPr marL="83326" marR="83326" marT="45726" marB="45726" anchor="ctr"/>
                </a:tc>
              </a:tr>
              <a:tr h="914517">
                <a:tc>
                  <a:txBody>
                    <a:bodyPr/>
                    <a:lstStyle/>
                    <a:p>
                      <a:r>
                        <a:rPr lang="en-US" sz="1800"/>
                        <a:t>Crew, sculling, rowing, competition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708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844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981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1117</a:t>
                      </a:r>
                    </a:p>
                  </a:txBody>
                  <a:tcPr marL="83326" marR="83326" marT="45726" marB="45726" anchor="ctr"/>
                </a:tc>
              </a:tr>
              <a:tr h="914517">
                <a:tc>
                  <a:txBody>
                    <a:bodyPr/>
                    <a:lstStyle/>
                    <a:p>
                      <a:r>
                        <a:rPr lang="en-US" sz="1800"/>
                        <a:t>Cricket (batting, bowling)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295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352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409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465</a:t>
                      </a:r>
                    </a:p>
                  </a:txBody>
                  <a:tcPr marL="83326" marR="83326" marT="45726" marB="45726" anchor="ctr"/>
                </a:tc>
              </a:tr>
              <a:tr h="370888">
                <a:tc>
                  <a:txBody>
                    <a:bodyPr/>
                    <a:lstStyle/>
                    <a:p>
                      <a:r>
                        <a:rPr lang="en-US" sz="1800"/>
                        <a:t>Croquet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148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176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204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233</a:t>
                      </a:r>
                    </a:p>
                  </a:txBody>
                  <a:tcPr marL="83326" marR="83326" marT="45726" marB="45726" anchor="ctr"/>
                </a:tc>
              </a:tr>
              <a:tr h="914517">
                <a:tc>
                  <a:txBody>
                    <a:bodyPr/>
                    <a:lstStyle/>
                    <a:p>
                      <a:r>
                        <a:rPr lang="en-US" sz="1800"/>
                        <a:t>Cross country snow skiing, slow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413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493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572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651</a:t>
                      </a:r>
                    </a:p>
                  </a:txBody>
                  <a:tcPr marL="83326" marR="83326" marT="45726" marB="45726" anchor="ctr"/>
                </a:tc>
              </a:tr>
              <a:tr h="914517">
                <a:tc>
                  <a:txBody>
                    <a:bodyPr/>
                    <a:lstStyle/>
                    <a:p>
                      <a:r>
                        <a:rPr lang="en-US" sz="1800"/>
                        <a:t>Cross country skiing, moderate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472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563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654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745</a:t>
                      </a:r>
                    </a:p>
                  </a:txBody>
                  <a:tcPr marL="83326" marR="83326" marT="45726" marB="4572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198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52168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914289">
                <a:tc>
                  <a:txBody>
                    <a:bodyPr/>
                    <a:lstStyle/>
                    <a:p>
                      <a:r>
                        <a:rPr lang="en-US" sz="1800" dirty="0"/>
                        <a:t>Cross country skiing, racing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826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985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1144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1303</a:t>
                      </a:r>
                    </a:p>
                  </a:txBody>
                  <a:tcPr marL="83326" marR="83326" marT="45714" marB="45714" anchor="ctr"/>
                </a:tc>
              </a:tr>
              <a:tr h="914289">
                <a:tc>
                  <a:txBody>
                    <a:bodyPr/>
                    <a:lstStyle/>
                    <a:p>
                      <a:r>
                        <a:rPr lang="en-US" sz="1800"/>
                        <a:t>Cross country skiing, uphill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974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1161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1348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1536</a:t>
                      </a:r>
                    </a:p>
                  </a:txBody>
                  <a:tcPr marL="83326" marR="83326" marT="45714" marB="45714" anchor="ctr"/>
                </a:tc>
              </a:tr>
              <a:tr h="914289">
                <a:tc>
                  <a:txBody>
                    <a:bodyPr/>
                    <a:lstStyle/>
                    <a:p>
                      <a:r>
                        <a:rPr lang="en-US" sz="1800"/>
                        <a:t>Cross country skiing, vigorous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531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633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735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838</a:t>
                      </a:r>
                    </a:p>
                  </a:txBody>
                  <a:tcPr marL="83326" marR="83326" marT="45714" marB="45714" anchor="ctr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/>
                        <a:t>Curling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236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281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327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372</a:t>
                      </a:r>
                    </a:p>
                  </a:txBody>
                  <a:tcPr marL="83326" marR="83326" marT="45714" marB="45714" anchor="ctr"/>
                </a:tc>
              </a:tr>
              <a:tr h="1188575">
                <a:tc>
                  <a:txBody>
                    <a:bodyPr/>
                    <a:lstStyle/>
                    <a:p>
                      <a:r>
                        <a:rPr lang="en-US" sz="1800"/>
                        <a:t>Cycling, &lt;10mph, leisure bicycling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236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281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327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372</a:t>
                      </a:r>
                    </a:p>
                  </a:txBody>
                  <a:tcPr marL="83326" marR="83326" marT="45714" marB="45714" anchor="ctr"/>
                </a:tc>
              </a:tr>
              <a:tr h="914289">
                <a:tc>
                  <a:txBody>
                    <a:bodyPr/>
                    <a:lstStyle/>
                    <a:p>
                      <a:r>
                        <a:rPr lang="en-US" sz="1800"/>
                        <a:t>Cycling, &gt;20mph, racing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944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1126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1308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1489</a:t>
                      </a:r>
                    </a:p>
                  </a:txBody>
                  <a:tcPr marL="83326" marR="83326" marT="45714" marB="4571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6757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937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639998">
                <a:tc>
                  <a:txBody>
                    <a:bodyPr/>
                    <a:lstStyle/>
                    <a:p>
                      <a:r>
                        <a:rPr lang="en-US" sz="1800" dirty="0"/>
                        <a:t>Cycling, 10-11.9mph, light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354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422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490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558</a:t>
                      </a:r>
                    </a:p>
                  </a:txBody>
                  <a:tcPr marL="83326" marR="83326" marT="45714" marB="45714" anchor="ctr"/>
                </a:tc>
              </a:tr>
              <a:tr h="914282">
                <a:tc>
                  <a:txBody>
                    <a:bodyPr/>
                    <a:lstStyle/>
                    <a:p>
                      <a:r>
                        <a:rPr lang="en-US" sz="1800"/>
                        <a:t>Cycling, 12-13.9mph, moderate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472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563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654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745</a:t>
                      </a:r>
                    </a:p>
                  </a:txBody>
                  <a:tcPr marL="83326" marR="83326" marT="45714" marB="45714" anchor="ctr"/>
                </a:tc>
              </a:tr>
              <a:tr h="914282">
                <a:tc>
                  <a:txBody>
                    <a:bodyPr/>
                    <a:lstStyle/>
                    <a:p>
                      <a:r>
                        <a:rPr lang="en-US" sz="1800"/>
                        <a:t>Cycling, 14-15.9mph, vigorous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590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704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817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931</a:t>
                      </a:r>
                    </a:p>
                  </a:txBody>
                  <a:tcPr marL="83326" marR="83326" marT="45714" marB="45714" anchor="ctr"/>
                </a:tc>
              </a:tr>
              <a:tr h="914282">
                <a:tc>
                  <a:txBody>
                    <a:bodyPr/>
                    <a:lstStyle/>
                    <a:p>
                      <a:r>
                        <a:rPr lang="en-US" sz="1800"/>
                        <a:t>Cycling, 16-19mph, very fast, racing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708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844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981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1117</a:t>
                      </a:r>
                    </a:p>
                  </a:txBody>
                  <a:tcPr marL="83326" marR="83326" marT="45714" marB="45714" anchor="ctr"/>
                </a:tc>
              </a:tr>
              <a:tr h="914282">
                <a:tc>
                  <a:txBody>
                    <a:bodyPr/>
                    <a:lstStyle/>
                    <a:p>
                      <a:r>
                        <a:rPr lang="en-US" sz="1800"/>
                        <a:t>Cycling, mountain bike, bmx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502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598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695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791</a:t>
                      </a:r>
                    </a:p>
                  </a:txBody>
                  <a:tcPr marL="83326" marR="83326" marT="45714" marB="45714" anchor="ctr"/>
                </a:tc>
              </a:tr>
              <a:tr h="639998">
                <a:tc>
                  <a:txBody>
                    <a:bodyPr/>
                    <a:lstStyle/>
                    <a:p>
                      <a:r>
                        <a:rPr lang="en-US" sz="1800"/>
                        <a:t>Darts (wall or lawn)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148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176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204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233</a:t>
                      </a:r>
                    </a:p>
                  </a:txBody>
                  <a:tcPr marL="83326" marR="83326" marT="45714" marB="4571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920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312072"/>
              </p:ext>
            </p:extLst>
          </p:nvPr>
        </p:nvGraphicFramePr>
        <p:xfrm>
          <a:off x="1295400" y="1143000"/>
          <a:ext cx="749935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Diving, springboard or platform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177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211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245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279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Downhill snow skiing, moderate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354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422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490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558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Downhill snow skiing, racing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472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563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654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745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Electrical work, plumbing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207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246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286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326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Farming, baling hay, cleaning barn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472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563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654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745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Farming, chasing cattle on horseback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236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281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327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372</a:t>
                      </a:r>
                    </a:p>
                  </a:txBody>
                  <a:tcPr marL="83326" marR="8332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8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sv-SE" sz="2500" smtClean="0">
                <a:solidFill>
                  <a:srgbClr val="660066"/>
                </a:solidFill>
              </a:rPr>
              <a:t>Piramid Makanan </a:t>
            </a:r>
            <a:br>
              <a:rPr lang="sv-SE" sz="2500" smtClean="0">
                <a:solidFill>
                  <a:srgbClr val="660066"/>
                </a:solidFill>
              </a:rPr>
            </a:br>
            <a:r>
              <a:rPr lang="sv-SE" sz="2500" smtClean="0">
                <a:solidFill>
                  <a:srgbClr val="660066"/>
                </a:solidFill>
              </a:rPr>
              <a:t>Malaysia</a:t>
            </a:r>
            <a:endParaRPr lang="en-US" sz="2500" smtClean="0">
              <a:solidFill>
                <a:srgbClr val="660066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7760A69-C469-4B7C-B3C4-A47F45F94F10}" type="slidenum">
              <a:rPr lang="en-US" smtClean="0">
                <a:solidFill>
                  <a:srgbClr val="4F6228"/>
                </a:solidFill>
                <a:latin typeface="Candara" pitchFamily="34" charset="0"/>
              </a:rPr>
              <a:pPr eaLnBrk="1" hangingPunct="1"/>
              <a:t>4</a:t>
            </a:fld>
            <a:endParaRPr lang="en-US" smtClean="0">
              <a:solidFill>
                <a:srgbClr val="4F6228"/>
              </a:solidFill>
              <a:latin typeface="Candara" pitchFamily="34" charset="0"/>
            </a:endParaRPr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7215188" y="5000625"/>
            <a:ext cx="1262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latin typeface="Calibri" pitchFamily="34" charset="0"/>
              </a:rPr>
              <a:t>4 – 8 Sajian/ hari</a:t>
            </a:r>
            <a:endParaRPr lang="en-MY" sz="1200" b="1">
              <a:latin typeface="Calibri" pitchFamily="34" charset="0"/>
            </a:endParaRPr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463550" y="3643313"/>
            <a:ext cx="1036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latin typeface="Calibri" pitchFamily="34" charset="0"/>
              </a:rPr>
              <a:t>3 Sajian/ hari</a:t>
            </a:r>
            <a:endParaRPr lang="en-MY" sz="1200" b="1">
              <a:latin typeface="Calibri" pitchFamily="34" charset="0"/>
            </a:endParaRPr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6429375" y="3429000"/>
            <a:ext cx="1036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latin typeface="Calibri" pitchFamily="34" charset="0"/>
              </a:rPr>
              <a:t>2 Sajian/ hari</a:t>
            </a:r>
            <a:endParaRPr lang="en-MY" sz="1200" b="1">
              <a:latin typeface="Calibri" pitchFamily="34" charset="0"/>
            </a:endParaRPr>
          </a:p>
        </p:txBody>
      </p:sp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571500" y="2438400"/>
            <a:ext cx="1262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latin typeface="Calibri" pitchFamily="34" charset="0"/>
              </a:rPr>
              <a:t>1 – 3 Sajian/ hari</a:t>
            </a:r>
            <a:endParaRPr lang="en-MY" sz="1200" b="1">
              <a:latin typeface="Calibri" pitchFamily="34" charset="0"/>
            </a:endParaRP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357188" y="928688"/>
            <a:ext cx="2919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alibri" pitchFamily="34" charset="0"/>
              </a:rPr>
              <a:t>(1500 hingga 2500 kkal/hari)</a:t>
            </a:r>
            <a:endParaRPr lang="en-US">
              <a:latin typeface="Calibri" pitchFamily="34" charset="0"/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5691188" y="1376363"/>
            <a:ext cx="3200400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Ikan</a:t>
            </a:r>
            <a:r>
              <a:rPr lang="en-US" sz="1200" b="1">
                <a:solidFill>
                  <a:srgbClr val="FF0000"/>
                </a:solidFill>
                <a:latin typeface="Calibri" pitchFamily="34" charset="0"/>
              </a:rPr>
              <a:t>: </a:t>
            </a:r>
            <a:r>
              <a:rPr lang="en-US" sz="1200" b="1">
                <a:latin typeface="Calibri" pitchFamily="34" charset="0"/>
              </a:rPr>
              <a:t>1 sajian/ hari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Ayam/ daging/ telur: </a:t>
            </a:r>
            <a:r>
              <a:rPr lang="en-US" sz="1200" b="1">
                <a:latin typeface="Calibri" pitchFamily="34" charset="0"/>
              </a:rPr>
              <a:t>½ - 2 sajian/ hari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Kekacang: </a:t>
            </a:r>
            <a:r>
              <a:rPr lang="en-US" sz="1200" b="1">
                <a:latin typeface="Calibri" pitchFamily="34" charset="0"/>
              </a:rPr>
              <a:t>½ - 1 sajian/ hari</a:t>
            </a:r>
          </a:p>
        </p:txBody>
      </p:sp>
    </p:spTree>
    <p:extLst>
      <p:ext uri="{BB962C8B-B14F-4D97-AF65-F5344CB8AC3E}">
        <p14:creationId xmlns:p14="http://schemas.microsoft.com/office/powerpoint/2010/main" val="188852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2527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617864"/>
              </p:ext>
            </p:extLst>
          </p:nvPr>
        </p:nvGraphicFramePr>
        <p:xfrm>
          <a:off x="1219200" y="1143000"/>
          <a:ext cx="7499350" cy="5491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914289">
                <a:tc>
                  <a:txBody>
                    <a:bodyPr/>
                    <a:lstStyle/>
                    <a:p>
                      <a:r>
                        <a:rPr lang="en-US" sz="1800" dirty="0"/>
                        <a:t>Farming, feeding horses or cattle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266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317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368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419</a:t>
                      </a:r>
                    </a:p>
                  </a:txBody>
                  <a:tcPr marL="83326" marR="83326" marT="45714" marB="45714" anchor="ctr"/>
                </a:tc>
              </a:tr>
              <a:tr h="914289">
                <a:tc>
                  <a:txBody>
                    <a:bodyPr/>
                    <a:lstStyle/>
                    <a:p>
                      <a:r>
                        <a:rPr lang="en-US" sz="1800"/>
                        <a:t>Farming, feeding small animals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236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281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327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372</a:t>
                      </a:r>
                    </a:p>
                  </a:txBody>
                  <a:tcPr marL="83326" marR="83326" marT="45714" marB="45714" anchor="ctr"/>
                </a:tc>
              </a:tr>
              <a:tr h="914289">
                <a:tc>
                  <a:txBody>
                    <a:bodyPr/>
                    <a:lstStyle/>
                    <a:p>
                      <a:r>
                        <a:rPr lang="en-US" sz="1800"/>
                        <a:t>Farming, grooming animals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354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422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490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558</a:t>
                      </a:r>
                    </a:p>
                  </a:txBody>
                  <a:tcPr marL="83326" marR="83326" marT="45714" marB="45714" anchor="ctr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/>
                        <a:t>Fencing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354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422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490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558</a:t>
                      </a:r>
                    </a:p>
                  </a:txBody>
                  <a:tcPr marL="83326" marR="83326" marT="45714" marB="45714" anchor="ctr"/>
                </a:tc>
              </a:tr>
              <a:tr h="1188575">
                <a:tc>
                  <a:txBody>
                    <a:bodyPr/>
                    <a:lstStyle/>
                    <a:p>
                      <a:r>
                        <a:rPr lang="en-US" sz="1800"/>
                        <a:t>Fire fighter, climbing ladder, full gear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649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774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899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1024</a:t>
                      </a:r>
                    </a:p>
                  </a:txBody>
                  <a:tcPr marL="83326" marR="83326" marT="45714" marB="45714" anchor="ctr"/>
                </a:tc>
              </a:tr>
              <a:tr h="914289">
                <a:tc>
                  <a:txBody>
                    <a:bodyPr/>
                    <a:lstStyle/>
                    <a:p>
                      <a:r>
                        <a:rPr lang="en-US" sz="1800"/>
                        <a:t>Fire fighter, hauling hoses on ground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472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563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654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745</a:t>
                      </a:r>
                    </a:p>
                  </a:txBody>
                  <a:tcPr marL="83326" marR="83326" marT="45714" marB="4571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8029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664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640167">
                <a:tc>
                  <a:txBody>
                    <a:bodyPr/>
                    <a:lstStyle/>
                    <a:p>
                      <a:r>
                        <a:rPr lang="en-US" sz="1800" dirty="0"/>
                        <a:t>Fishing from boat, sitting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148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176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204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233</a:t>
                      </a:r>
                    </a:p>
                  </a:txBody>
                  <a:tcPr marL="83326" marR="83326" marT="45726" marB="45726" anchor="ctr"/>
                </a:tc>
              </a:tr>
              <a:tr h="914525">
                <a:tc>
                  <a:txBody>
                    <a:bodyPr/>
                    <a:lstStyle/>
                    <a:p>
                      <a:r>
                        <a:rPr lang="en-US" sz="1800"/>
                        <a:t>Fishing from riverbank, standing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207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246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286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326</a:t>
                      </a:r>
                    </a:p>
                  </a:txBody>
                  <a:tcPr marL="83326" marR="83326" marT="45726" marB="45726" anchor="ctr"/>
                </a:tc>
              </a:tr>
              <a:tr h="914525">
                <a:tc>
                  <a:txBody>
                    <a:bodyPr/>
                    <a:lstStyle/>
                    <a:p>
                      <a:r>
                        <a:rPr lang="en-US" sz="1800"/>
                        <a:t>Fishing from riverbank, walking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236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281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327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372</a:t>
                      </a:r>
                    </a:p>
                  </a:txBody>
                  <a:tcPr marL="83326" marR="83326" marT="45726" marB="45726" anchor="ctr"/>
                </a:tc>
              </a:tr>
              <a:tr h="914525">
                <a:tc>
                  <a:txBody>
                    <a:bodyPr/>
                    <a:lstStyle/>
                    <a:p>
                      <a:r>
                        <a:rPr lang="en-US" sz="1800"/>
                        <a:t>Fishing in stream, in waders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354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422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490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558</a:t>
                      </a:r>
                    </a:p>
                  </a:txBody>
                  <a:tcPr marL="83326" marR="83326" marT="45726" marB="45726" anchor="ctr"/>
                </a:tc>
              </a:tr>
              <a:tr h="640167">
                <a:tc>
                  <a:txBody>
                    <a:bodyPr/>
                    <a:lstStyle/>
                    <a:p>
                      <a:r>
                        <a:rPr lang="en-US" sz="1800"/>
                        <a:t>Fishing, general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177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211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245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279</a:t>
                      </a:r>
                    </a:p>
                  </a:txBody>
                  <a:tcPr marL="83326" marR="83326" marT="45726" marB="45726" anchor="ctr"/>
                </a:tc>
              </a:tr>
              <a:tr h="640167">
                <a:tc>
                  <a:txBody>
                    <a:bodyPr/>
                    <a:lstStyle/>
                    <a:p>
                      <a:r>
                        <a:rPr lang="en-US" sz="1800"/>
                        <a:t>Fishing, ice fishing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118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141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163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186</a:t>
                      </a:r>
                    </a:p>
                  </a:txBody>
                  <a:tcPr marL="83326" marR="83326" marT="45726" marB="4572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6076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52125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640167">
                <a:tc>
                  <a:txBody>
                    <a:bodyPr/>
                    <a:lstStyle/>
                    <a:p>
                      <a:r>
                        <a:rPr lang="en-US" sz="1800" dirty="0"/>
                        <a:t>Flying airplane (pilot)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118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141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163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186</a:t>
                      </a:r>
                    </a:p>
                  </a:txBody>
                  <a:tcPr marL="83326" marR="83326" marT="45726" marB="45726" anchor="ctr"/>
                </a:tc>
              </a:tr>
              <a:tr h="914525">
                <a:tc>
                  <a:txBody>
                    <a:bodyPr/>
                    <a:lstStyle/>
                    <a:p>
                      <a:r>
                        <a:rPr lang="en-US" sz="1800"/>
                        <a:t>Football or baseball, playing catch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148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176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204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233</a:t>
                      </a:r>
                    </a:p>
                  </a:txBody>
                  <a:tcPr marL="83326" marR="83326" marT="45726" marB="45726" anchor="ctr"/>
                </a:tc>
              </a:tr>
              <a:tr h="640167">
                <a:tc>
                  <a:txBody>
                    <a:bodyPr/>
                    <a:lstStyle/>
                    <a:p>
                      <a:r>
                        <a:rPr lang="en-US" sz="1800"/>
                        <a:t>Football, competitive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531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633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735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838</a:t>
                      </a:r>
                    </a:p>
                  </a:txBody>
                  <a:tcPr marL="83326" marR="83326" marT="45726" marB="45726" anchor="ctr"/>
                </a:tc>
              </a:tr>
              <a:tr h="914525">
                <a:tc>
                  <a:txBody>
                    <a:bodyPr/>
                    <a:lstStyle/>
                    <a:p>
                      <a:r>
                        <a:rPr lang="en-US" sz="1800"/>
                        <a:t>Football, touch, flag, general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472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563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654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745</a:t>
                      </a:r>
                    </a:p>
                  </a:txBody>
                  <a:tcPr marL="83326" marR="83326" marT="45726" marB="45726" anchor="ctr"/>
                </a:tc>
              </a:tr>
              <a:tr h="640167">
                <a:tc>
                  <a:txBody>
                    <a:bodyPr/>
                    <a:lstStyle/>
                    <a:p>
                      <a:r>
                        <a:rPr lang="en-US" sz="1800"/>
                        <a:t>Forestry, ax chopping, fast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1003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1196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1389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1582</a:t>
                      </a:r>
                    </a:p>
                  </a:txBody>
                  <a:tcPr marL="83326" marR="83326" marT="45726" marB="45726" anchor="ctr"/>
                </a:tc>
              </a:tr>
              <a:tr h="914525">
                <a:tc>
                  <a:txBody>
                    <a:bodyPr/>
                    <a:lstStyle/>
                    <a:p>
                      <a:r>
                        <a:rPr lang="en-US" sz="1800"/>
                        <a:t>Forestry, ax chopping, slow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295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352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409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465</a:t>
                      </a:r>
                    </a:p>
                  </a:txBody>
                  <a:tcPr marL="83326" marR="83326" marT="45726" marB="4572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7233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937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639998">
                <a:tc>
                  <a:txBody>
                    <a:bodyPr/>
                    <a:lstStyle/>
                    <a:p>
                      <a:r>
                        <a:rPr lang="en-US" sz="1800" dirty="0"/>
                        <a:t>Forestry, carrying logs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649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774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899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1024</a:t>
                      </a:r>
                    </a:p>
                  </a:txBody>
                  <a:tcPr marL="83326" marR="83326" marT="45714" marB="45714" anchor="ctr"/>
                </a:tc>
              </a:tr>
              <a:tr h="914282">
                <a:tc>
                  <a:txBody>
                    <a:bodyPr/>
                    <a:lstStyle/>
                    <a:p>
                      <a:r>
                        <a:rPr lang="en-US" sz="1800"/>
                        <a:t>Forestry, sawing by hand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413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493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572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651</a:t>
                      </a:r>
                    </a:p>
                  </a:txBody>
                  <a:tcPr marL="83326" marR="83326" marT="45714" marB="45714" anchor="ctr"/>
                </a:tc>
              </a:tr>
              <a:tr h="914282">
                <a:tc>
                  <a:txBody>
                    <a:bodyPr/>
                    <a:lstStyle/>
                    <a:p>
                      <a:r>
                        <a:rPr lang="en-US" sz="1800"/>
                        <a:t>Forestry, trimming trees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531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633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735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838</a:t>
                      </a:r>
                    </a:p>
                  </a:txBody>
                  <a:tcPr marL="83326" marR="83326" marT="45714" marB="45714" anchor="ctr"/>
                </a:tc>
              </a:tr>
              <a:tr h="914282">
                <a:tc>
                  <a:txBody>
                    <a:bodyPr/>
                    <a:lstStyle/>
                    <a:p>
                      <a:r>
                        <a:rPr lang="en-US" sz="1800"/>
                        <a:t>Frisbee playing, general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177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211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245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279</a:t>
                      </a:r>
                    </a:p>
                  </a:txBody>
                  <a:tcPr marL="83326" marR="83326" marT="45714" marB="45714" anchor="ctr"/>
                </a:tc>
              </a:tr>
              <a:tr h="914282">
                <a:tc>
                  <a:txBody>
                    <a:bodyPr/>
                    <a:lstStyle/>
                    <a:p>
                      <a:r>
                        <a:rPr lang="en-US" sz="1800"/>
                        <a:t>Frisbee, ultimate frisbee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472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563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654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745</a:t>
                      </a:r>
                    </a:p>
                  </a:txBody>
                  <a:tcPr marL="83326" marR="83326" marT="45714" marB="45714" anchor="ctr"/>
                </a:tc>
              </a:tr>
              <a:tr h="639998">
                <a:tc>
                  <a:txBody>
                    <a:bodyPr/>
                    <a:lstStyle/>
                    <a:p>
                      <a:r>
                        <a:rPr lang="en-US" sz="1800"/>
                        <a:t>Gardening, general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236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281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327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372</a:t>
                      </a:r>
                    </a:p>
                  </a:txBody>
                  <a:tcPr marL="83326" marR="83326" marT="45714" marB="4571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011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1197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639974">
                <a:tc>
                  <a:txBody>
                    <a:bodyPr/>
                    <a:lstStyle/>
                    <a:p>
                      <a:r>
                        <a:rPr lang="en-US" sz="1800" dirty="0"/>
                        <a:t>General cleaning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207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246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286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326</a:t>
                      </a:r>
                    </a:p>
                  </a:txBody>
                  <a:tcPr marL="83326" marR="83326" marT="45712" marB="45712" anchor="ctr"/>
                </a:tc>
              </a:tr>
              <a:tr h="639974">
                <a:tc>
                  <a:txBody>
                    <a:bodyPr/>
                    <a:lstStyle/>
                    <a:p>
                      <a:r>
                        <a:rPr lang="en-US" sz="1800"/>
                        <a:t>Golf, driving range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177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211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245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279</a:t>
                      </a:r>
                    </a:p>
                  </a:txBody>
                  <a:tcPr marL="83326" marR="83326" marT="45712" marB="45712" anchor="ctr"/>
                </a:tc>
              </a:tr>
              <a:tr h="370779">
                <a:tc>
                  <a:txBody>
                    <a:bodyPr/>
                    <a:lstStyle/>
                    <a:p>
                      <a:r>
                        <a:rPr lang="en-US" sz="1800"/>
                        <a:t>Golf, general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266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317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368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419</a:t>
                      </a:r>
                    </a:p>
                  </a:txBody>
                  <a:tcPr marL="83326" marR="83326" marT="45712" marB="45712" anchor="ctr"/>
                </a:tc>
              </a:tr>
              <a:tr h="639974">
                <a:tc>
                  <a:txBody>
                    <a:bodyPr/>
                    <a:lstStyle/>
                    <a:p>
                      <a:r>
                        <a:rPr lang="en-US" sz="1800"/>
                        <a:t>Golf, miniature golf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177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211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245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279</a:t>
                      </a:r>
                    </a:p>
                  </a:txBody>
                  <a:tcPr marL="83326" marR="83326" marT="45712" marB="45712" anchor="ctr"/>
                </a:tc>
              </a:tr>
              <a:tr h="639974">
                <a:tc>
                  <a:txBody>
                    <a:bodyPr/>
                    <a:lstStyle/>
                    <a:p>
                      <a:r>
                        <a:rPr lang="en-US" sz="1800"/>
                        <a:t>Golf, using power cart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207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246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286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326</a:t>
                      </a:r>
                    </a:p>
                  </a:txBody>
                  <a:tcPr marL="83326" marR="83326" marT="45712" marB="45712" anchor="ctr"/>
                </a:tc>
              </a:tr>
              <a:tr h="914249">
                <a:tc>
                  <a:txBody>
                    <a:bodyPr/>
                    <a:lstStyle/>
                    <a:p>
                      <a:r>
                        <a:rPr lang="en-US" sz="1800"/>
                        <a:t>Golf, walking and pulling clubs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254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303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351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400</a:t>
                      </a:r>
                    </a:p>
                  </a:txBody>
                  <a:tcPr marL="83326" marR="83326" marT="45712" marB="4571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411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33069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914312">
                <a:tc>
                  <a:txBody>
                    <a:bodyPr/>
                    <a:lstStyle/>
                    <a:p>
                      <a:r>
                        <a:rPr lang="en-US" sz="1800" dirty="0"/>
                        <a:t>Golf, walking and carrying clubs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266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317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368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419</a:t>
                      </a:r>
                    </a:p>
                  </a:txBody>
                  <a:tcPr marL="83326" marR="83326" marT="45716" marB="45716" anchor="ctr"/>
                </a:tc>
              </a:tr>
              <a:tr h="370804">
                <a:tc>
                  <a:txBody>
                    <a:bodyPr/>
                    <a:lstStyle/>
                    <a:p>
                      <a:r>
                        <a:rPr lang="en-US" sz="1800"/>
                        <a:t>Gymnastics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236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281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327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372</a:t>
                      </a:r>
                    </a:p>
                  </a:txBody>
                  <a:tcPr marL="83326" marR="83326" marT="45716" marB="45716" anchor="ctr"/>
                </a:tc>
              </a:tr>
              <a:tr h="370804">
                <a:tc>
                  <a:txBody>
                    <a:bodyPr/>
                    <a:lstStyle/>
                    <a:p>
                      <a:r>
                        <a:rPr lang="en-US" sz="1800"/>
                        <a:t>Hacky sack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236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281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327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372</a:t>
                      </a:r>
                    </a:p>
                  </a:txBody>
                  <a:tcPr marL="83326" marR="83326" marT="45716" marB="45716" anchor="ctr"/>
                </a:tc>
              </a:tr>
              <a:tr h="370804">
                <a:tc>
                  <a:txBody>
                    <a:bodyPr/>
                    <a:lstStyle/>
                    <a:p>
                      <a:r>
                        <a:rPr lang="en-US" sz="1800"/>
                        <a:t>Handball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708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844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981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1117</a:t>
                      </a:r>
                    </a:p>
                  </a:txBody>
                  <a:tcPr marL="83326" marR="83326" marT="45716" marB="45716" anchor="ctr"/>
                </a:tc>
              </a:tr>
              <a:tr h="640019">
                <a:tc>
                  <a:txBody>
                    <a:bodyPr/>
                    <a:lstStyle/>
                    <a:p>
                      <a:r>
                        <a:rPr lang="en-US" sz="1800"/>
                        <a:t>Handball, team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472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563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654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745</a:t>
                      </a:r>
                    </a:p>
                  </a:txBody>
                  <a:tcPr marL="83326" marR="83326" marT="45716" marB="45716" anchor="ctr"/>
                </a:tc>
              </a:tr>
              <a:tr h="640019">
                <a:tc>
                  <a:txBody>
                    <a:bodyPr/>
                    <a:lstStyle/>
                    <a:p>
                      <a:r>
                        <a:rPr lang="en-US" sz="1800"/>
                        <a:t>Health club exercise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325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387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449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512</a:t>
                      </a:r>
                    </a:p>
                  </a:txBody>
                  <a:tcPr marL="83326" marR="83326" marT="45716" marB="4571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5332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Hiking, cross country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354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422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490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558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Hockey, field hockey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472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563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654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745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Hockey, ice hockey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472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563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654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745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Horesback riding, saddling horse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207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246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286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326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Horse grooming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354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422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490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558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Horse racing, galloping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472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563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654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745</a:t>
                      </a:r>
                    </a:p>
                  </a:txBody>
                  <a:tcPr marL="83326" marR="8332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6636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937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640126">
                <a:tc>
                  <a:txBody>
                    <a:bodyPr/>
                    <a:lstStyle/>
                    <a:p>
                      <a:r>
                        <a:rPr lang="en-US" sz="1800" dirty="0"/>
                        <a:t>Horse racing, trotting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384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457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531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605</a:t>
                      </a:r>
                    </a:p>
                  </a:txBody>
                  <a:tcPr marL="83326" marR="83326" marT="45723" marB="45723" anchor="ctr"/>
                </a:tc>
              </a:tr>
              <a:tr h="640126">
                <a:tc>
                  <a:txBody>
                    <a:bodyPr/>
                    <a:lstStyle/>
                    <a:p>
                      <a:r>
                        <a:rPr lang="en-US" sz="1800"/>
                        <a:t>Horse racing, walking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153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183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212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242</a:t>
                      </a:r>
                    </a:p>
                  </a:txBody>
                  <a:tcPr marL="83326" marR="83326" marT="45723" marB="45723" anchor="ctr"/>
                </a:tc>
              </a:tr>
              <a:tr h="640126">
                <a:tc>
                  <a:txBody>
                    <a:bodyPr/>
                    <a:lstStyle/>
                    <a:p>
                      <a:r>
                        <a:rPr lang="en-US" sz="1800"/>
                        <a:t>Horseback riding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236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281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327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372</a:t>
                      </a:r>
                    </a:p>
                  </a:txBody>
                  <a:tcPr marL="83326" marR="83326" marT="45723" marB="45723" anchor="ctr"/>
                </a:tc>
              </a:tr>
              <a:tr h="1188806">
                <a:tc>
                  <a:txBody>
                    <a:bodyPr/>
                    <a:lstStyle/>
                    <a:p>
                      <a:r>
                        <a:rPr lang="en-US" sz="1800"/>
                        <a:t>Horseback riding, grooming horse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207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246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286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326</a:t>
                      </a:r>
                    </a:p>
                  </a:txBody>
                  <a:tcPr marL="83326" marR="83326" marT="45723" marB="45723" anchor="ctr"/>
                </a:tc>
              </a:tr>
              <a:tr h="640126">
                <a:tc>
                  <a:txBody>
                    <a:bodyPr/>
                    <a:lstStyle/>
                    <a:p>
                      <a:r>
                        <a:rPr lang="en-US" sz="1800"/>
                        <a:t>Horseback riding, trotting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384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457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531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605</a:t>
                      </a:r>
                    </a:p>
                  </a:txBody>
                  <a:tcPr marL="83326" marR="83326" marT="45723" marB="45723" anchor="ctr"/>
                </a:tc>
              </a:tr>
              <a:tr h="640126">
                <a:tc>
                  <a:txBody>
                    <a:bodyPr/>
                    <a:lstStyle/>
                    <a:p>
                      <a:r>
                        <a:rPr lang="en-US" sz="1800"/>
                        <a:t>Horseback riding, walking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148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176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204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233</a:t>
                      </a:r>
                    </a:p>
                  </a:txBody>
                  <a:tcPr marL="83326" marR="83326" marT="45723" marB="4572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7948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3840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640027">
                <a:tc>
                  <a:txBody>
                    <a:bodyPr/>
                    <a:lstStyle/>
                    <a:p>
                      <a:r>
                        <a:rPr lang="en-US" sz="1800" dirty="0"/>
                        <a:t>Horseshoe pitching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177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211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245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279</a:t>
                      </a:r>
                    </a:p>
                  </a:txBody>
                  <a:tcPr marL="83326" marR="83326" marT="45716" marB="45716" anchor="ctr"/>
                </a:tc>
              </a:tr>
              <a:tr h="640027">
                <a:tc>
                  <a:txBody>
                    <a:bodyPr/>
                    <a:lstStyle/>
                    <a:p>
                      <a:r>
                        <a:rPr lang="en-US" sz="1800"/>
                        <a:t>Housework, light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148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176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204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233</a:t>
                      </a:r>
                    </a:p>
                  </a:txBody>
                  <a:tcPr marL="83326" marR="83326" marT="45716" marB="45716" anchor="ctr"/>
                </a:tc>
              </a:tr>
              <a:tr h="640027">
                <a:tc>
                  <a:txBody>
                    <a:bodyPr/>
                    <a:lstStyle/>
                    <a:p>
                      <a:r>
                        <a:rPr lang="en-US" sz="1800"/>
                        <a:t>Housework, moderate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207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246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286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326</a:t>
                      </a:r>
                    </a:p>
                  </a:txBody>
                  <a:tcPr marL="83326" marR="83326" marT="45716" marB="45716" anchor="ctr"/>
                </a:tc>
              </a:tr>
              <a:tr h="640027">
                <a:tc>
                  <a:txBody>
                    <a:bodyPr/>
                    <a:lstStyle/>
                    <a:p>
                      <a:r>
                        <a:rPr lang="en-US" sz="1800"/>
                        <a:t>Housework, vigorous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236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281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327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372</a:t>
                      </a:r>
                    </a:p>
                  </a:txBody>
                  <a:tcPr marL="83326" marR="83326" marT="45716" marB="45716" anchor="ctr"/>
                </a:tc>
              </a:tr>
              <a:tr h="640027">
                <a:tc>
                  <a:txBody>
                    <a:bodyPr/>
                    <a:lstStyle/>
                    <a:p>
                      <a:r>
                        <a:rPr lang="en-US" sz="1800"/>
                        <a:t>Hunting, general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295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352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409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465</a:t>
                      </a:r>
                    </a:p>
                  </a:txBody>
                  <a:tcPr marL="83326" marR="83326" marT="45716" marB="45716" anchor="ctr"/>
                </a:tc>
              </a:tr>
              <a:tr h="640027">
                <a:tc>
                  <a:txBody>
                    <a:bodyPr/>
                    <a:lstStyle/>
                    <a:p>
                      <a:r>
                        <a:rPr lang="en-US" sz="1800"/>
                        <a:t>Hunting, large game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354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422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490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558</a:t>
                      </a:r>
                    </a:p>
                  </a:txBody>
                  <a:tcPr marL="83326" marR="83326" marT="45716" marB="4571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1519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38460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640194">
                <a:tc>
                  <a:txBody>
                    <a:bodyPr/>
                    <a:lstStyle/>
                    <a:p>
                      <a:r>
                        <a:rPr lang="en-US" sz="1800" dirty="0"/>
                        <a:t>Hunting, small game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295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352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409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465</a:t>
                      </a:r>
                    </a:p>
                  </a:txBody>
                  <a:tcPr marL="83326" marR="83326" marT="45728" marB="45728" anchor="ctr"/>
                </a:tc>
              </a:tr>
              <a:tr h="640194">
                <a:tc>
                  <a:txBody>
                    <a:bodyPr/>
                    <a:lstStyle/>
                    <a:p>
                      <a:r>
                        <a:rPr lang="en-US" sz="1800"/>
                        <a:t>Ice skating, &lt; 9 mph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325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387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449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512</a:t>
                      </a:r>
                    </a:p>
                  </a:txBody>
                  <a:tcPr marL="83326" marR="83326" marT="45728" marB="45728" anchor="ctr"/>
                </a:tc>
              </a:tr>
              <a:tr h="640194">
                <a:tc>
                  <a:txBody>
                    <a:bodyPr/>
                    <a:lstStyle/>
                    <a:p>
                      <a:r>
                        <a:rPr lang="en-US" sz="1800"/>
                        <a:t>Ice skating, average speed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413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493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572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651</a:t>
                      </a:r>
                    </a:p>
                  </a:txBody>
                  <a:tcPr marL="83326" marR="83326" marT="45728" marB="45728" anchor="ctr"/>
                </a:tc>
              </a:tr>
              <a:tr h="640194">
                <a:tc>
                  <a:txBody>
                    <a:bodyPr/>
                    <a:lstStyle/>
                    <a:p>
                      <a:r>
                        <a:rPr lang="en-US" sz="1800"/>
                        <a:t>Ice skating, rapidly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531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633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735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838</a:t>
                      </a:r>
                    </a:p>
                  </a:txBody>
                  <a:tcPr marL="83326" marR="83326" marT="45728" marB="45728" anchor="ctr"/>
                </a:tc>
              </a:tr>
              <a:tr h="640194">
                <a:tc>
                  <a:txBody>
                    <a:bodyPr/>
                    <a:lstStyle/>
                    <a:p>
                      <a:r>
                        <a:rPr lang="en-US" sz="1800"/>
                        <a:t>Instructing aerobic class 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354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422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490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558</a:t>
                      </a:r>
                    </a:p>
                  </a:txBody>
                  <a:tcPr marL="83326" marR="83326" marT="45728" marB="45728" anchor="ctr"/>
                </a:tc>
              </a:tr>
              <a:tr h="370906">
                <a:tc>
                  <a:txBody>
                    <a:bodyPr/>
                    <a:lstStyle/>
                    <a:p>
                      <a:r>
                        <a:rPr lang="en-US" sz="1800"/>
                        <a:t>Jai alai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708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844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981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</a:t>
                      </a:r>
                    </a:p>
                  </a:txBody>
                  <a:tcPr marL="83326" marR="83326" marT="45728" marB="4572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446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PENGIRAAN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INDEKS JISIM TUBUH (IJT)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828800"/>
            <a:ext cx="6553200" cy="4419600"/>
          </a:xfrm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u="sng" smtClean="0"/>
              <a:t>BERAT (KG)		</a:t>
            </a:r>
            <a:r>
              <a:rPr lang="en-US" sz="2800" smtClean="0"/>
              <a:t>: 	IJT</a:t>
            </a:r>
            <a:r>
              <a:rPr lang="en-US" sz="2800" u="sng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TINGGI (M) X TINGGI (M)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***********************************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FF0000"/>
                </a:solidFill>
              </a:rPr>
              <a:t>CONTOH : Pn. YY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FF0000"/>
                </a:solidFill>
              </a:rPr>
              <a:t> berat 60kg, tinggi 150cm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u="sng" smtClean="0"/>
              <a:t>60.0 KG		</a:t>
            </a:r>
            <a:r>
              <a:rPr lang="en-US" sz="2800" smtClean="0"/>
              <a:t>:	26.7	</a:t>
            </a:r>
            <a:r>
              <a:rPr lang="en-US" sz="2800" u="sng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1.50 (M) x 1.50 (M)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67459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38509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370873">
                <a:tc>
                  <a:txBody>
                    <a:bodyPr/>
                    <a:lstStyle/>
                    <a:p>
                      <a:r>
                        <a:rPr lang="en-US" sz="1800" dirty="0"/>
                        <a:t>Jazzercise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354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422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490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558</a:t>
                      </a:r>
                    </a:p>
                  </a:txBody>
                  <a:tcPr marL="83326" marR="83326" marT="45724" marB="45724" anchor="ctr"/>
                </a:tc>
              </a:tr>
              <a:tr h="914481">
                <a:tc>
                  <a:txBody>
                    <a:bodyPr/>
                    <a:lstStyle/>
                    <a:p>
                      <a:r>
                        <a:rPr lang="en-US" sz="1800"/>
                        <a:t>Judo, karate, jujitsu, martial arts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590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704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817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931</a:t>
                      </a:r>
                    </a:p>
                  </a:txBody>
                  <a:tcPr marL="83326" marR="83326" marT="45724" marB="45724" anchor="ctr"/>
                </a:tc>
              </a:tr>
              <a:tr h="370873">
                <a:tc>
                  <a:txBody>
                    <a:bodyPr/>
                    <a:lstStyle/>
                    <a:p>
                      <a:r>
                        <a:rPr lang="en-US" sz="1800"/>
                        <a:t>Juggling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236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281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327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372</a:t>
                      </a:r>
                    </a:p>
                  </a:txBody>
                  <a:tcPr marL="83326" marR="83326" marT="45724" marB="45724" anchor="ctr"/>
                </a:tc>
              </a:tr>
              <a:tr h="640137">
                <a:tc>
                  <a:txBody>
                    <a:bodyPr/>
                    <a:lstStyle/>
                    <a:p>
                      <a:r>
                        <a:rPr lang="en-US" sz="1800"/>
                        <a:t>Jumping rope, fast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708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844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981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1117</a:t>
                      </a:r>
                    </a:p>
                  </a:txBody>
                  <a:tcPr marL="83326" marR="83326" marT="45724" marB="45724" anchor="ctr"/>
                </a:tc>
              </a:tr>
              <a:tr h="640137">
                <a:tc>
                  <a:txBody>
                    <a:bodyPr/>
                    <a:lstStyle/>
                    <a:p>
                      <a:r>
                        <a:rPr lang="en-US" sz="1800"/>
                        <a:t>Jumping rope, moderate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590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704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817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931</a:t>
                      </a:r>
                    </a:p>
                  </a:txBody>
                  <a:tcPr marL="83326" marR="83326" marT="45724" marB="45724" anchor="ctr"/>
                </a:tc>
              </a:tr>
              <a:tr h="640137">
                <a:tc>
                  <a:txBody>
                    <a:bodyPr/>
                    <a:lstStyle/>
                    <a:p>
                      <a:r>
                        <a:rPr lang="en-US" sz="1800"/>
                        <a:t>Jumping rope, slow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472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563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654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745</a:t>
                      </a:r>
                    </a:p>
                  </a:txBody>
                  <a:tcPr marL="83326" marR="83326" marT="45724" marB="4572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5491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276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370883">
                <a:tc>
                  <a:txBody>
                    <a:bodyPr/>
                    <a:lstStyle/>
                    <a:p>
                      <a:r>
                        <a:rPr lang="en-US" sz="1800" dirty="0"/>
                        <a:t>Kayaking</a:t>
                      </a:r>
                    </a:p>
                  </a:txBody>
                  <a:tcPr marL="83326" marR="83326" marT="45725" marB="457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295</a:t>
                      </a:r>
                    </a:p>
                  </a:txBody>
                  <a:tcPr marL="83326" marR="83326" marT="45725" marB="457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352</a:t>
                      </a:r>
                    </a:p>
                  </a:txBody>
                  <a:tcPr marL="83326" marR="83326" marT="45725" marB="457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409</a:t>
                      </a:r>
                    </a:p>
                  </a:txBody>
                  <a:tcPr marL="83326" marR="83326" marT="45725" marB="457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465</a:t>
                      </a:r>
                    </a:p>
                  </a:txBody>
                  <a:tcPr marL="83326" marR="83326" marT="45725" marB="45725" anchor="ctr"/>
                </a:tc>
              </a:tr>
              <a:tr h="370883">
                <a:tc>
                  <a:txBody>
                    <a:bodyPr/>
                    <a:lstStyle/>
                    <a:p>
                      <a:r>
                        <a:rPr lang="en-US" sz="1800"/>
                        <a:t>Kick boxing</a:t>
                      </a:r>
                    </a:p>
                  </a:txBody>
                  <a:tcPr marL="83326" marR="83326" marT="45725" marB="457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590</a:t>
                      </a:r>
                    </a:p>
                  </a:txBody>
                  <a:tcPr marL="83326" marR="83326" marT="45725" marB="457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704</a:t>
                      </a:r>
                    </a:p>
                  </a:txBody>
                  <a:tcPr marL="83326" marR="83326" marT="45725" marB="457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817</a:t>
                      </a:r>
                    </a:p>
                  </a:txBody>
                  <a:tcPr marL="83326" marR="83326" marT="45725" marB="457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931</a:t>
                      </a:r>
                    </a:p>
                  </a:txBody>
                  <a:tcPr marL="83326" marR="83326" marT="45725" marB="45725" anchor="ctr"/>
                </a:tc>
              </a:tr>
              <a:tr h="370883">
                <a:tc>
                  <a:txBody>
                    <a:bodyPr/>
                    <a:lstStyle/>
                    <a:p>
                      <a:r>
                        <a:rPr lang="en-US" sz="1800"/>
                        <a:t>Kickball</a:t>
                      </a:r>
                    </a:p>
                  </a:txBody>
                  <a:tcPr marL="83326" marR="83326" marT="45725" marB="457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413</a:t>
                      </a:r>
                    </a:p>
                  </a:txBody>
                  <a:tcPr marL="83326" marR="83326" marT="45725" marB="457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493</a:t>
                      </a:r>
                    </a:p>
                  </a:txBody>
                  <a:tcPr marL="83326" marR="83326" marT="45725" marB="457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572</a:t>
                      </a:r>
                    </a:p>
                  </a:txBody>
                  <a:tcPr marL="83326" marR="83326" marT="45725" marB="457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651</a:t>
                      </a:r>
                    </a:p>
                  </a:txBody>
                  <a:tcPr marL="83326" marR="83326" marT="45725" marB="45725" anchor="ctr"/>
                </a:tc>
              </a:tr>
              <a:tr h="640154">
                <a:tc>
                  <a:txBody>
                    <a:bodyPr/>
                    <a:lstStyle/>
                    <a:p>
                      <a:r>
                        <a:rPr lang="en-US" sz="1800"/>
                        <a:t>Krav maga class</a:t>
                      </a:r>
                    </a:p>
                  </a:txBody>
                  <a:tcPr marL="83326" marR="83326" marT="45725" marB="457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590</a:t>
                      </a:r>
                    </a:p>
                  </a:txBody>
                  <a:tcPr marL="83326" marR="83326" marT="45725" marB="457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704</a:t>
                      </a:r>
                    </a:p>
                  </a:txBody>
                  <a:tcPr marL="83326" marR="83326" marT="45725" marB="457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817</a:t>
                      </a:r>
                    </a:p>
                  </a:txBody>
                  <a:tcPr marL="83326" marR="83326" marT="45725" marB="457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931</a:t>
                      </a:r>
                    </a:p>
                  </a:txBody>
                  <a:tcPr marL="83326" marR="83326" marT="45725" marB="45725" anchor="ctr"/>
                </a:tc>
              </a:tr>
              <a:tr h="370883">
                <a:tc>
                  <a:txBody>
                    <a:bodyPr/>
                    <a:lstStyle/>
                    <a:p>
                      <a:r>
                        <a:rPr lang="en-US" sz="1800"/>
                        <a:t>Lacrosse</a:t>
                      </a:r>
                    </a:p>
                  </a:txBody>
                  <a:tcPr marL="83326" marR="83326" marT="45725" marB="457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472</a:t>
                      </a:r>
                    </a:p>
                  </a:txBody>
                  <a:tcPr marL="83326" marR="83326" marT="45725" marB="457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563</a:t>
                      </a:r>
                    </a:p>
                  </a:txBody>
                  <a:tcPr marL="83326" marR="83326" marT="45725" marB="457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654</a:t>
                      </a:r>
                    </a:p>
                  </a:txBody>
                  <a:tcPr marL="83326" marR="83326" marT="45725" marB="457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745</a:t>
                      </a:r>
                    </a:p>
                  </a:txBody>
                  <a:tcPr marL="83326" marR="83326" marT="45725" marB="45725" anchor="ctr"/>
                </a:tc>
              </a:tr>
              <a:tr h="640154">
                <a:tc>
                  <a:txBody>
                    <a:bodyPr/>
                    <a:lstStyle/>
                    <a:p>
                      <a:r>
                        <a:rPr lang="en-US" sz="1800"/>
                        <a:t>Loading, unloading car</a:t>
                      </a:r>
                    </a:p>
                  </a:txBody>
                  <a:tcPr marL="83326" marR="83326" marT="45725" marB="457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177</a:t>
                      </a:r>
                    </a:p>
                  </a:txBody>
                  <a:tcPr marL="83326" marR="83326" marT="45725" marB="457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211</a:t>
                      </a:r>
                    </a:p>
                  </a:txBody>
                  <a:tcPr marL="83326" marR="83326" marT="45725" marB="457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245</a:t>
                      </a:r>
                    </a:p>
                  </a:txBody>
                  <a:tcPr marL="83326" marR="83326" marT="45725" marB="457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279</a:t>
                      </a:r>
                    </a:p>
                  </a:txBody>
                  <a:tcPr marL="83326" marR="83326" marT="45725" marB="457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3389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2527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410481"/>
              </p:ext>
            </p:extLst>
          </p:nvPr>
        </p:nvGraphicFramePr>
        <p:xfrm>
          <a:off x="1066800" y="1066800"/>
          <a:ext cx="749935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Machine tooling, sheet metal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148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176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204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233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Machine tooling, tapping, drilling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236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281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327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372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Marching band, playing instrument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236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281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327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372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Marching, rapidly, military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384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457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531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605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Masonry, concrete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413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493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572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651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Masseur, masseuse, standing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236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281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327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372</a:t>
                      </a:r>
                    </a:p>
                  </a:txBody>
                  <a:tcPr marL="83326" marR="8332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7013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950856"/>
              </p:ext>
            </p:extLst>
          </p:nvPr>
        </p:nvGraphicFramePr>
        <p:xfrm>
          <a:off x="1066800" y="990600"/>
          <a:ext cx="7499350" cy="57607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619563">
                <a:tc>
                  <a:txBody>
                    <a:bodyPr/>
                    <a:lstStyle/>
                    <a:p>
                      <a:r>
                        <a:rPr lang="en-US" sz="1800" dirty="0"/>
                        <a:t>Mild stretching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148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176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204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233</a:t>
                      </a:r>
                    </a:p>
                  </a:txBody>
                  <a:tcPr marL="83326" marR="83326" marT="45723" marB="45723" anchor="ctr"/>
                </a:tc>
              </a:tr>
              <a:tr h="1150540">
                <a:tc>
                  <a:txBody>
                    <a:bodyPr/>
                    <a:lstStyle/>
                    <a:p>
                      <a:r>
                        <a:rPr lang="en-US" sz="1800"/>
                        <a:t>Moving heavy objects, moving van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443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528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613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698</a:t>
                      </a:r>
                    </a:p>
                  </a:txBody>
                  <a:tcPr marL="83326" marR="83326" marT="45723" marB="45723" anchor="ctr"/>
                </a:tc>
              </a:tr>
              <a:tr h="885032">
                <a:tc>
                  <a:txBody>
                    <a:bodyPr/>
                    <a:lstStyle/>
                    <a:p>
                      <a:r>
                        <a:rPr lang="en-US" sz="1800"/>
                        <a:t>Mowing lawn, riding mower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148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176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204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233</a:t>
                      </a:r>
                    </a:p>
                  </a:txBody>
                  <a:tcPr marL="83326" marR="83326" marT="45723" marB="45723" anchor="ctr"/>
                </a:tc>
              </a:tr>
              <a:tr h="1150540">
                <a:tc>
                  <a:txBody>
                    <a:bodyPr/>
                    <a:lstStyle/>
                    <a:p>
                      <a:r>
                        <a:rPr lang="en-US" sz="1800"/>
                        <a:t>Mowing lawn, walk, power mower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325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387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449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512</a:t>
                      </a:r>
                    </a:p>
                  </a:txBody>
                  <a:tcPr marL="83326" marR="83326" marT="45723" marB="45723" anchor="ctr"/>
                </a:tc>
              </a:tr>
              <a:tr h="885032">
                <a:tc>
                  <a:txBody>
                    <a:bodyPr/>
                    <a:lstStyle/>
                    <a:p>
                      <a:r>
                        <a:rPr lang="en-US" sz="1800"/>
                        <a:t>Music, playing a cello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118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141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163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186</a:t>
                      </a:r>
                    </a:p>
                  </a:txBody>
                  <a:tcPr marL="83326" marR="83326" marT="45723" marB="45723" anchor="ctr"/>
                </a:tc>
              </a:tr>
              <a:tr h="885032">
                <a:tc>
                  <a:txBody>
                    <a:bodyPr/>
                    <a:lstStyle/>
                    <a:p>
                      <a:r>
                        <a:rPr lang="en-US" sz="1800"/>
                        <a:t>Music, playing drums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236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281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327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372</a:t>
                      </a:r>
                    </a:p>
                  </a:txBody>
                  <a:tcPr marL="83326" marR="83326" marT="45723" marB="4572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1925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389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640027">
                <a:tc>
                  <a:txBody>
                    <a:bodyPr/>
                    <a:lstStyle/>
                    <a:p>
                      <a:r>
                        <a:rPr lang="en-US" sz="1800" dirty="0"/>
                        <a:t>Music, playing guitar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177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211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245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279</a:t>
                      </a:r>
                    </a:p>
                  </a:txBody>
                  <a:tcPr marL="83326" marR="83326" marT="45716" marB="45716" anchor="ctr"/>
                </a:tc>
              </a:tr>
              <a:tr h="640027">
                <a:tc>
                  <a:txBody>
                    <a:bodyPr/>
                    <a:lstStyle/>
                    <a:p>
                      <a:r>
                        <a:rPr lang="en-US" sz="1800"/>
                        <a:t>Music, playing piano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148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176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204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233</a:t>
                      </a:r>
                    </a:p>
                  </a:txBody>
                  <a:tcPr marL="83326" marR="83326" marT="45716" marB="45716" anchor="ctr"/>
                </a:tc>
              </a:tr>
              <a:tr h="640027">
                <a:tc>
                  <a:txBody>
                    <a:bodyPr/>
                    <a:lstStyle/>
                    <a:p>
                      <a:r>
                        <a:rPr lang="en-US" sz="1800"/>
                        <a:t>Music, playing trombone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207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246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286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326</a:t>
                      </a:r>
                    </a:p>
                  </a:txBody>
                  <a:tcPr marL="83326" marR="83326" marT="45716" marB="45716" anchor="ctr"/>
                </a:tc>
              </a:tr>
              <a:tr h="640027">
                <a:tc>
                  <a:txBody>
                    <a:bodyPr/>
                    <a:lstStyle/>
                    <a:p>
                      <a:r>
                        <a:rPr lang="en-US" sz="1800"/>
                        <a:t>Music, playing trumpet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148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176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204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233</a:t>
                      </a:r>
                    </a:p>
                  </a:txBody>
                  <a:tcPr marL="83326" marR="83326" marT="45716" marB="45716" anchor="ctr"/>
                </a:tc>
              </a:tr>
              <a:tr h="640027">
                <a:tc>
                  <a:txBody>
                    <a:bodyPr/>
                    <a:lstStyle/>
                    <a:p>
                      <a:r>
                        <a:rPr lang="en-US" sz="1800"/>
                        <a:t>Music, playing violin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148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176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204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233</a:t>
                      </a:r>
                    </a:p>
                  </a:txBody>
                  <a:tcPr marL="83326" marR="83326" marT="45716" marB="45716" anchor="ctr"/>
                </a:tc>
              </a:tr>
              <a:tr h="640027">
                <a:tc>
                  <a:txBody>
                    <a:bodyPr/>
                    <a:lstStyle/>
                    <a:p>
                      <a:r>
                        <a:rPr lang="en-US" sz="1800"/>
                        <a:t>Nursing, patient care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177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211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245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279</a:t>
                      </a:r>
                    </a:p>
                  </a:txBody>
                  <a:tcPr marL="83326" marR="83326" marT="45716" marB="4571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6535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3855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Orienteering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531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633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735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838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Paddle boat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236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281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327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372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Paddleball, competitive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590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704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817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931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Paddleball, playing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354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422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490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558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Painting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266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317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368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419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Pistol shooting, trap shooting, range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148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176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204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233</a:t>
                      </a:r>
                    </a:p>
                  </a:txBody>
                  <a:tcPr marL="83326" marR="8332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3349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668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Playing pool, billiards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148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176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204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233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Police, directing traffic, standing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148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176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204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233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Police, making an arrest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236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281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327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372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Polo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472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563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654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745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Pushing a wheelchair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236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281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327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372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Pushing plane in and out of hanger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354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422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490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83326" marR="8332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1894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3851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1188916">
                <a:tc>
                  <a:txBody>
                    <a:bodyPr/>
                    <a:lstStyle/>
                    <a:p>
                      <a:r>
                        <a:rPr lang="en-US" sz="1800" dirty="0"/>
                        <a:t>Pushing stroller, walking with children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148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176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204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233</a:t>
                      </a:r>
                    </a:p>
                  </a:txBody>
                  <a:tcPr marL="83326" marR="83326" marT="45728" marB="45728" anchor="ctr"/>
                </a:tc>
              </a:tr>
              <a:tr h="370901">
                <a:tc>
                  <a:txBody>
                    <a:bodyPr/>
                    <a:lstStyle/>
                    <a:p>
                      <a:r>
                        <a:rPr lang="en-US" sz="1800"/>
                        <a:t>Race walking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384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457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531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605</a:t>
                      </a:r>
                    </a:p>
                  </a:txBody>
                  <a:tcPr marL="83326" marR="83326" marT="45728" marB="45728" anchor="ctr"/>
                </a:tc>
              </a:tr>
              <a:tr h="640186">
                <a:tc>
                  <a:txBody>
                    <a:bodyPr/>
                    <a:lstStyle/>
                    <a:p>
                      <a:r>
                        <a:rPr lang="en-US" sz="1800"/>
                        <a:t>Racquetball, competitive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590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704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817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931</a:t>
                      </a:r>
                    </a:p>
                  </a:txBody>
                  <a:tcPr marL="83326" marR="83326" marT="45728" marB="45728" anchor="ctr"/>
                </a:tc>
              </a:tr>
              <a:tr h="640186">
                <a:tc>
                  <a:txBody>
                    <a:bodyPr/>
                    <a:lstStyle/>
                    <a:p>
                      <a:r>
                        <a:rPr lang="en-US" sz="1800"/>
                        <a:t>Racquetball, playing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413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493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572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651</a:t>
                      </a:r>
                    </a:p>
                  </a:txBody>
                  <a:tcPr marL="83326" marR="83326" marT="45728" marB="45728" anchor="ctr"/>
                </a:tc>
              </a:tr>
              <a:tr h="370901">
                <a:tc>
                  <a:txBody>
                    <a:bodyPr/>
                    <a:lstStyle/>
                    <a:p>
                      <a:r>
                        <a:rPr lang="en-US" sz="1800"/>
                        <a:t>Raking lawn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254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303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351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400</a:t>
                      </a:r>
                    </a:p>
                  </a:txBody>
                  <a:tcPr marL="83326" marR="83326" marT="45728" marB="45728" anchor="ctr"/>
                </a:tc>
              </a:tr>
              <a:tr h="640186">
                <a:tc>
                  <a:txBody>
                    <a:bodyPr/>
                    <a:lstStyle/>
                    <a:p>
                      <a:r>
                        <a:rPr lang="en-US" sz="1800"/>
                        <a:t>Riding motorcyle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148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176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204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233</a:t>
                      </a:r>
                    </a:p>
                  </a:txBody>
                  <a:tcPr marL="83326" marR="83326" marT="45728" marB="4572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0539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5217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640031">
                <a:tc>
                  <a:txBody>
                    <a:bodyPr/>
                    <a:lstStyle/>
                    <a:p>
                      <a:r>
                        <a:rPr lang="en-US" sz="1800" dirty="0"/>
                        <a:t>Riding, snow blower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177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211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245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279</a:t>
                      </a:r>
                    </a:p>
                  </a:txBody>
                  <a:tcPr marL="83326" marR="83326" marT="45716" marB="45716" anchor="ctr"/>
                </a:tc>
              </a:tr>
              <a:tr h="914330">
                <a:tc>
                  <a:txBody>
                    <a:bodyPr/>
                    <a:lstStyle/>
                    <a:p>
                      <a:r>
                        <a:rPr lang="en-US" sz="1800"/>
                        <a:t>Rock climbing, ascending rock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649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774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899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1024</a:t>
                      </a:r>
                    </a:p>
                  </a:txBody>
                  <a:tcPr marL="83326" marR="83326" marT="45716" marB="45716" anchor="ctr"/>
                </a:tc>
              </a:tr>
              <a:tr h="914330">
                <a:tc>
                  <a:txBody>
                    <a:bodyPr/>
                    <a:lstStyle/>
                    <a:p>
                      <a:r>
                        <a:rPr lang="en-US" sz="1800"/>
                        <a:t>Rock climbing, mountain climbing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472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563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654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745</a:t>
                      </a:r>
                    </a:p>
                  </a:txBody>
                  <a:tcPr marL="83326" marR="83326" marT="45716" marB="45716" anchor="ctr"/>
                </a:tc>
              </a:tr>
              <a:tr h="640031">
                <a:tc>
                  <a:txBody>
                    <a:bodyPr/>
                    <a:lstStyle/>
                    <a:p>
                      <a:r>
                        <a:rPr lang="en-US" sz="1800"/>
                        <a:t>Rock climbing, rappelling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472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563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654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745</a:t>
                      </a:r>
                    </a:p>
                  </a:txBody>
                  <a:tcPr marL="83326" marR="83326" marT="45716" marB="45716" anchor="ctr"/>
                </a:tc>
              </a:tr>
              <a:tr h="640031">
                <a:tc>
                  <a:txBody>
                    <a:bodyPr/>
                    <a:lstStyle/>
                    <a:p>
                      <a:r>
                        <a:rPr lang="en-US" sz="1800"/>
                        <a:t>Roller blading, in-line skating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708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844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981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1117</a:t>
                      </a:r>
                    </a:p>
                  </a:txBody>
                  <a:tcPr marL="83326" marR="83326" marT="45716" marB="45716" anchor="ctr"/>
                </a:tc>
              </a:tr>
              <a:tr h="370811">
                <a:tc>
                  <a:txBody>
                    <a:bodyPr/>
                    <a:lstStyle/>
                    <a:p>
                      <a:r>
                        <a:rPr lang="en-US" sz="1800"/>
                        <a:t>Roller skating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413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493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572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651</a:t>
                      </a:r>
                    </a:p>
                  </a:txBody>
                  <a:tcPr marL="83326" marR="83326" marT="45716" marB="4571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1971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9431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640124">
                <a:tc>
                  <a:txBody>
                    <a:bodyPr/>
                    <a:lstStyle/>
                    <a:p>
                      <a:r>
                        <a:rPr lang="en-US" sz="1800" dirty="0"/>
                        <a:t>Rowing machine, light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207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246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286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326</a:t>
                      </a:r>
                    </a:p>
                  </a:txBody>
                  <a:tcPr marL="83326" marR="83326" marT="45723" marB="45723" anchor="ctr"/>
                </a:tc>
              </a:tr>
              <a:tr h="914462">
                <a:tc>
                  <a:txBody>
                    <a:bodyPr/>
                    <a:lstStyle/>
                    <a:p>
                      <a:r>
                        <a:rPr lang="en-US" sz="1800"/>
                        <a:t>Rowing machine, moderate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413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493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572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651</a:t>
                      </a:r>
                    </a:p>
                  </a:txBody>
                  <a:tcPr marL="83326" marR="83326" marT="45723" marB="45723" anchor="ctr"/>
                </a:tc>
              </a:tr>
              <a:tr h="914462">
                <a:tc>
                  <a:txBody>
                    <a:bodyPr/>
                    <a:lstStyle/>
                    <a:p>
                      <a:r>
                        <a:rPr lang="en-US" sz="1800"/>
                        <a:t>Rowing machine, very vigorous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708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844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981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1117</a:t>
                      </a:r>
                    </a:p>
                  </a:txBody>
                  <a:tcPr marL="83326" marR="83326" marT="45723" marB="45723" anchor="ctr"/>
                </a:tc>
              </a:tr>
              <a:tr h="914462">
                <a:tc>
                  <a:txBody>
                    <a:bodyPr/>
                    <a:lstStyle/>
                    <a:p>
                      <a:r>
                        <a:rPr lang="en-US" sz="1800"/>
                        <a:t>Rowing machine, vigorous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502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598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695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791</a:t>
                      </a:r>
                    </a:p>
                  </a:txBody>
                  <a:tcPr marL="83326" marR="83326" marT="45723" marB="45723" anchor="ctr"/>
                </a:tc>
              </a:tr>
              <a:tr h="370865">
                <a:tc>
                  <a:txBody>
                    <a:bodyPr/>
                    <a:lstStyle/>
                    <a:p>
                      <a:r>
                        <a:rPr lang="en-US" sz="1800"/>
                        <a:t>Rugby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590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704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817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931</a:t>
                      </a:r>
                    </a:p>
                  </a:txBody>
                  <a:tcPr marL="83326" marR="83326" marT="45723" marB="45723" anchor="ctr"/>
                </a:tc>
              </a:tr>
              <a:tr h="914462">
                <a:tc>
                  <a:txBody>
                    <a:bodyPr/>
                    <a:lstStyle/>
                    <a:p>
                      <a:r>
                        <a:rPr lang="en-US" sz="1800"/>
                        <a:t>Running, 5 mph (12 minute mile)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472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563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654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745</a:t>
                      </a:r>
                    </a:p>
                  </a:txBody>
                  <a:tcPr marL="83326" marR="83326" marT="45723" marB="4572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59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rtlCol="0" anchorCtr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APAKAH BERAT BADAN 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UNGGUL/ IDEAL 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5257800" cy="3810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chemeClr val="tx1"/>
                </a:solidFill>
              </a:rPr>
              <a:t>Berat badan unggul adalah apabila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chemeClr val="tx1"/>
                </a:solidFill>
              </a:rPr>
              <a:t>IJT anda berada pada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tx1"/>
                </a:solidFill>
              </a:rPr>
              <a:t>18.5-22.9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chemeClr val="tx1"/>
                </a:solidFill>
              </a:rPr>
              <a:t>dalam pengkelasan IJT.</a:t>
            </a: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609600" y="457200"/>
            <a:ext cx="7924800" cy="990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MY">
              <a:latin typeface="Calibri" pitchFamily="34" charset="0"/>
            </a:endParaRPr>
          </a:p>
        </p:txBody>
      </p:sp>
      <p:pic>
        <p:nvPicPr>
          <p:cNvPr id="44037" name="Picture 7" descr="2157871688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828800"/>
            <a:ext cx="2743200" cy="3352800"/>
          </a:xfrm>
        </p:spPr>
      </p:pic>
    </p:spTree>
    <p:extLst>
      <p:ext uri="{BB962C8B-B14F-4D97-AF65-F5344CB8AC3E}">
        <p14:creationId xmlns:p14="http://schemas.microsoft.com/office/powerpoint/2010/main" val="1001871705"/>
      </p:ext>
    </p:extLst>
  </p:cSld>
  <p:clrMapOvr>
    <a:masterClrMapping/>
  </p:clrMapOvr>
  <p:transition advClick="0" advTm="4000">
    <p:wedg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4868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914525">
                <a:tc>
                  <a:txBody>
                    <a:bodyPr/>
                    <a:lstStyle/>
                    <a:p>
                      <a:r>
                        <a:rPr lang="en-US" sz="1800" dirty="0"/>
                        <a:t>Running, 5.2 mph (11.5 minute mile)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531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633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735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838</a:t>
                      </a:r>
                    </a:p>
                  </a:txBody>
                  <a:tcPr marT="45726" marB="45726" anchor="ctr"/>
                </a:tc>
              </a:tr>
              <a:tr h="640167">
                <a:tc>
                  <a:txBody>
                    <a:bodyPr/>
                    <a:lstStyle/>
                    <a:p>
                      <a:r>
                        <a:rPr lang="en-US" sz="1800" dirty="0"/>
                        <a:t>Running, 6 mph (10 min mile)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590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704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817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931</a:t>
                      </a:r>
                    </a:p>
                  </a:txBody>
                  <a:tcPr marT="45726" marB="45726" anchor="ctr"/>
                </a:tc>
              </a:tr>
              <a:tr h="914525">
                <a:tc>
                  <a:txBody>
                    <a:bodyPr/>
                    <a:lstStyle/>
                    <a:p>
                      <a:r>
                        <a:rPr lang="en-US" sz="1800"/>
                        <a:t>Running, 6.7 mph (9 min mile)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649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774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899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1024</a:t>
                      </a:r>
                    </a:p>
                  </a:txBody>
                  <a:tcPr marT="45726" marB="45726" anchor="ctr"/>
                </a:tc>
              </a:tr>
              <a:tr h="640167">
                <a:tc>
                  <a:txBody>
                    <a:bodyPr/>
                    <a:lstStyle/>
                    <a:p>
                      <a:r>
                        <a:rPr lang="en-US" sz="1800"/>
                        <a:t>Running, 7 mph (8.5 min mile)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679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809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940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1070</a:t>
                      </a:r>
                    </a:p>
                  </a:txBody>
                  <a:tcPr marT="45726" marB="45726" anchor="ctr"/>
                </a:tc>
              </a:tr>
              <a:tr h="914525">
                <a:tc>
                  <a:txBody>
                    <a:bodyPr/>
                    <a:lstStyle/>
                    <a:p>
                      <a:r>
                        <a:rPr lang="en-US" sz="1800"/>
                        <a:t>Running, 7.5mph (8 min mile)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738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880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1022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1163</a:t>
                      </a:r>
                    </a:p>
                  </a:txBody>
                  <a:tcPr marT="45726" marB="45726" anchor="ctr"/>
                </a:tc>
              </a:tr>
              <a:tr h="640167">
                <a:tc>
                  <a:txBody>
                    <a:bodyPr/>
                    <a:lstStyle/>
                    <a:p>
                      <a:r>
                        <a:rPr lang="en-US" sz="1800"/>
                        <a:t>Running, 8 mph (7.5 min mile)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797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950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1103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1256</a:t>
                      </a:r>
                    </a:p>
                  </a:txBody>
                  <a:tcPr marT="45726" marB="4572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0524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937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914282">
                <a:tc>
                  <a:txBody>
                    <a:bodyPr/>
                    <a:lstStyle/>
                    <a:p>
                      <a:r>
                        <a:rPr lang="en-US" sz="1800" dirty="0"/>
                        <a:t>Running, 8.6 mph (7 min mile)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826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985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1144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1303</a:t>
                      </a:r>
                    </a:p>
                  </a:txBody>
                  <a:tcPr marL="83326" marR="83326" marT="45714" marB="45714" anchor="ctr"/>
                </a:tc>
              </a:tr>
              <a:tr h="914282">
                <a:tc>
                  <a:txBody>
                    <a:bodyPr/>
                    <a:lstStyle/>
                    <a:p>
                      <a:r>
                        <a:rPr lang="en-US" sz="1800"/>
                        <a:t>Running, 9 mph (6.5 min mile)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885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1056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1226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1396</a:t>
                      </a:r>
                    </a:p>
                  </a:txBody>
                  <a:tcPr marL="83326" marR="83326" marT="45714" marB="45714" anchor="ctr"/>
                </a:tc>
              </a:tr>
              <a:tr h="914282">
                <a:tc>
                  <a:txBody>
                    <a:bodyPr/>
                    <a:lstStyle/>
                    <a:p>
                      <a:r>
                        <a:rPr lang="en-US" sz="1800"/>
                        <a:t>Running, 10 mph (6 min mile)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944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1126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1308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1489</a:t>
                      </a:r>
                    </a:p>
                  </a:txBody>
                  <a:tcPr marL="83326" marR="83326" marT="45714" marB="45714" anchor="ctr"/>
                </a:tc>
              </a:tr>
              <a:tr h="914282">
                <a:tc>
                  <a:txBody>
                    <a:bodyPr/>
                    <a:lstStyle/>
                    <a:p>
                      <a:r>
                        <a:rPr lang="en-US" sz="1800"/>
                        <a:t>Running, 10.9 mph (5.5 min mile)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1062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1267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1471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1675</a:t>
                      </a:r>
                    </a:p>
                  </a:txBody>
                  <a:tcPr marL="83326" marR="83326" marT="45714" marB="45714" anchor="ctr"/>
                </a:tc>
              </a:tr>
              <a:tr h="639998">
                <a:tc>
                  <a:txBody>
                    <a:bodyPr/>
                    <a:lstStyle/>
                    <a:p>
                      <a:r>
                        <a:rPr lang="en-US" sz="1800"/>
                        <a:t>Running, cross country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531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633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735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838</a:t>
                      </a:r>
                    </a:p>
                  </a:txBody>
                  <a:tcPr marL="83326" marR="83326" marT="45714" marB="45714" anchor="ctr"/>
                </a:tc>
              </a:tr>
              <a:tr h="639998">
                <a:tc>
                  <a:txBody>
                    <a:bodyPr/>
                    <a:lstStyle/>
                    <a:p>
                      <a:r>
                        <a:rPr lang="en-US" sz="1800"/>
                        <a:t>Running, general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472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563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654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745</a:t>
                      </a:r>
                    </a:p>
                  </a:txBody>
                  <a:tcPr marL="83326" marR="83326" marT="45714" marB="4571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7662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5212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914282">
                <a:tc>
                  <a:txBody>
                    <a:bodyPr/>
                    <a:lstStyle/>
                    <a:p>
                      <a:r>
                        <a:rPr lang="en-US" sz="1800" dirty="0"/>
                        <a:t>Running, on a track, team practice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590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704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817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931</a:t>
                      </a:r>
                    </a:p>
                  </a:txBody>
                  <a:tcPr marL="83326" marR="83326" marT="45714" marB="45714" anchor="ctr"/>
                </a:tc>
              </a:tr>
              <a:tr h="639998">
                <a:tc>
                  <a:txBody>
                    <a:bodyPr/>
                    <a:lstStyle/>
                    <a:p>
                      <a:r>
                        <a:rPr lang="en-US" sz="1800"/>
                        <a:t>Running, stairs, up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885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1056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1226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1396</a:t>
                      </a:r>
                    </a:p>
                  </a:txBody>
                  <a:tcPr marL="83326" marR="83326" marT="45714" marB="45714" anchor="ctr"/>
                </a:tc>
              </a:tr>
              <a:tr h="1188567">
                <a:tc>
                  <a:txBody>
                    <a:bodyPr/>
                    <a:lstStyle/>
                    <a:p>
                      <a:r>
                        <a:rPr lang="en-US" sz="1800"/>
                        <a:t>Running, training, pushing wheelchair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472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563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654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745</a:t>
                      </a:r>
                    </a:p>
                  </a:txBody>
                  <a:tcPr marL="83326" marR="83326" marT="45714" marB="45714" anchor="ctr"/>
                </a:tc>
              </a:tr>
              <a:tr h="639998">
                <a:tc>
                  <a:txBody>
                    <a:bodyPr/>
                    <a:lstStyle/>
                    <a:p>
                      <a:r>
                        <a:rPr lang="en-US" sz="1800"/>
                        <a:t>Sailing, competition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295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352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409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465</a:t>
                      </a:r>
                    </a:p>
                  </a:txBody>
                  <a:tcPr marL="83326" marR="83326" marT="45714" marB="45714" anchor="ctr"/>
                </a:tc>
              </a:tr>
              <a:tr h="914282">
                <a:tc>
                  <a:txBody>
                    <a:bodyPr/>
                    <a:lstStyle/>
                    <a:p>
                      <a:r>
                        <a:rPr lang="en-US" sz="1800"/>
                        <a:t>Sailing, yachting, ocean sailing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177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211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245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279</a:t>
                      </a:r>
                    </a:p>
                  </a:txBody>
                  <a:tcPr marL="83326" marR="83326" marT="45714" marB="45714" anchor="ctr"/>
                </a:tc>
              </a:tr>
              <a:tr h="639998">
                <a:tc>
                  <a:txBody>
                    <a:bodyPr/>
                    <a:lstStyle/>
                    <a:p>
                      <a:r>
                        <a:rPr lang="en-US" sz="1800"/>
                        <a:t>Shoveling snow by hand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354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422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490</a:t>
                      </a:r>
                    </a:p>
                  </a:txBody>
                  <a:tcPr marL="83326" marR="8332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558</a:t>
                      </a:r>
                    </a:p>
                  </a:txBody>
                  <a:tcPr marL="83326" marR="83326" marT="45714" marB="4571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1269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12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914551">
                <a:tc>
                  <a:txBody>
                    <a:bodyPr/>
                    <a:lstStyle/>
                    <a:p>
                      <a:r>
                        <a:rPr lang="en-US" sz="1800" dirty="0"/>
                        <a:t>Shoveling, digging ditches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502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598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695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791</a:t>
                      </a:r>
                    </a:p>
                  </a:txBody>
                  <a:tcPr marL="83326" marR="83326" marT="45728" marB="45728" anchor="ctr"/>
                </a:tc>
              </a:tr>
              <a:tr h="640186">
                <a:tc>
                  <a:txBody>
                    <a:bodyPr/>
                    <a:lstStyle/>
                    <a:p>
                      <a:r>
                        <a:rPr lang="en-US" sz="1800"/>
                        <a:t>Shuffleboard, lawn bowling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177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211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245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279</a:t>
                      </a:r>
                    </a:p>
                  </a:txBody>
                  <a:tcPr marL="83326" marR="83326" marT="45728" marB="45728" anchor="ctr"/>
                </a:tc>
              </a:tr>
              <a:tr h="914551">
                <a:tc>
                  <a:txBody>
                    <a:bodyPr/>
                    <a:lstStyle/>
                    <a:p>
                      <a:r>
                        <a:rPr lang="en-US" sz="1800"/>
                        <a:t>Sit, playing with animals, light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148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176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204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233</a:t>
                      </a:r>
                    </a:p>
                  </a:txBody>
                  <a:tcPr marL="83326" marR="83326" marT="45728" marB="45728" anchor="ctr"/>
                </a:tc>
              </a:tr>
              <a:tr h="640186">
                <a:tc>
                  <a:txBody>
                    <a:bodyPr/>
                    <a:lstStyle/>
                    <a:p>
                      <a:r>
                        <a:rPr lang="en-US" sz="1800"/>
                        <a:t>Sitting, light office work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89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106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123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140</a:t>
                      </a:r>
                    </a:p>
                  </a:txBody>
                  <a:tcPr marL="83326" marR="83326" marT="45728" marB="45728" anchor="ctr"/>
                </a:tc>
              </a:tr>
              <a:tr h="370901">
                <a:tc>
                  <a:txBody>
                    <a:bodyPr/>
                    <a:lstStyle/>
                    <a:p>
                      <a:r>
                        <a:rPr lang="en-US" sz="1800"/>
                        <a:t>Skateboarding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295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352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409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465</a:t>
                      </a:r>
                    </a:p>
                  </a:txBody>
                  <a:tcPr marL="83326" marR="83326" marT="45728" marB="45728" anchor="ctr"/>
                </a:tc>
              </a:tr>
              <a:tr h="370901">
                <a:tc>
                  <a:txBody>
                    <a:bodyPr/>
                    <a:lstStyle/>
                    <a:p>
                      <a:r>
                        <a:rPr lang="en-US" sz="1800"/>
                        <a:t>Ski machine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413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493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572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651</a:t>
                      </a:r>
                    </a:p>
                  </a:txBody>
                  <a:tcPr marL="83326" marR="83326" marT="45728" marB="4572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5659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35718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370906">
                <a:tc>
                  <a:txBody>
                    <a:bodyPr/>
                    <a:lstStyle/>
                    <a:p>
                      <a:r>
                        <a:rPr lang="en-US" sz="1800" dirty="0"/>
                        <a:t>Ski </a:t>
                      </a:r>
                      <a:r>
                        <a:rPr lang="en-US" sz="1800" dirty="0" err="1"/>
                        <a:t>mobiling</a:t>
                      </a:r>
                      <a:endParaRPr lang="en-US" sz="1800" dirty="0"/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413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493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572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651</a:t>
                      </a:r>
                    </a:p>
                  </a:txBody>
                  <a:tcPr marL="83326" marR="83326" marT="45728" marB="45728" anchor="ctr"/>
                </a:tc>
              </a:tr>
              <a:tr h="640194">
                <a:tc>
                  <a:txBody>
                    <a:bodyPr/>
                    <a:lstStyle/>
                    <a:p>
                      <a:r>
                        <a:rPr lang="en-US" sz="1800"/>
                        <a:t>Skiing, water skiing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354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422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490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558</a:t>
                      </a:r>
                    </a:p>
                  </a:txBody>
                  <a:tcPr marL="83326" marR="83326" marT="45728" marB="45728" anchor="ctr"/>
                </a:tc>
              </a:tr>
              <a:tr h="640194">
                <a:tc>
                  <a:txBody>
                    <a:bodyPr/>
                    <a:lstStyle/>
                    <a:p>
                      <a:r>
                        <a:rPr lang="en-US" sz="1800"/>
                        <a:t>Skin diving, fast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944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1126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1308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1489</a:t>
                      </a:r>
                    </a:p>
                  </a:txBody>
                  <a:tcPr marL="83326" marR="83326" marT="45728" marB="45728" anchor="ctr"/>
                </a:tc>
              </a:tr>
              <a:tr h="640194">
                <a:tc>
                  <a:txBody>
                    <a:bodyPr/>
                    <a:lstStyle/>
                    <a:p>
                      <a:r>
                        <a:rPr lang="en-US" sz="1800"/>
                        <a:t>Skin diving, moderate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738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880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1022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1163</a:t>
                      </a:r>
                    </a:p>
                  </a:txBody>
                  <a:tcPr marL="83326" marR="83326" marT="45728" marB="45728" anchor="ctr"/>
                </a:tc>
              </a:tr>
              <a:tr h="640194">
                <a:tc>
                  <a:txBody>
                    <a:bodyPr/>
                    <a:lstStyle/>
                    <a:p>
                      <a:r>
                        <a:rPr lang="en-US" sz="1800"/>
                        <a:t>Skin diving, scuba diving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413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493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572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651</a:t>
                      </a:r>
                    </a:p>
                  </a:txBody>
                  <a:tcPr marL="83326" marR="83326" marT="45728" marB="45728" anchor="ctr"/>
                </a:tc>
              </a:tr>
              <a:tr h="640194">
                <a:tc>
                  <a:txBody>
                    <a:bodyPr/>
                    <a:lstStyle/>
                    <a:p>
                      <a:r>
                        <a:rPr lang="en-US" sz="1800"/>
                        <a:t>Skindiving or scuba diving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708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844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981</a:t>
                      </a:r>
                    </a:p>
                  </a:txBody>
                  <a:tcPr marL="83326" marR="83326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1117</a:t>
                      </a:r>
                    </a:p>
                  </a:txBody>
                  <a:tcPr marL="83326" marR="83326" marT="45728" marB="4572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572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38504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370769">
                <a:tc>
                  <a:txBody>
                    <a:bodyPr/>
                    <a:lstStyle/>
                    <a:p>
                      <a:r>
                        <a:rPr lang="en-US" sz="1800" dirty="0"/>
                        <a:t>Sky diving</a:t>
                      </a:r>
                    </a:p>
                  </a:txBody>
                  <a:tcPr marL="83326" marR="83326"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177</a:t>
                      </a:r>
                    </a:p>
                  </a:txBody>
                  <a:tcPr marL="83326" marR="83326"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211</a:t>
                      </a:r>
                    </a:p>
                  </a:txBody>
                  <a:tcPr marL="83326" marR="83326"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245</a:t>
                      </a:r>
                    </a:p>
                  </a:txBody>
                  <a:tcPr marL="83326" marR="83326"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279</a:t>
                      </a:r>
                    </a:p>
                  </a:txBody>
                  <a:tcPr marL="83326" marR="83326" marT="45711" marB="45711" anchor="ctr"/>
                </a:tc>
              </a:tr>
              <a:tr h="914225">
                <a:tc>
                  <a:txBody>
                    <a:bodyPr/>
                    <a:lstStyle/>
                    <a:p>
                      <a:r>
                        <a:rPr lang="en-US" sz="1800"/>
                        <a:t>Sledding, tobagganing, luge</a:t>
                      </a:r>
                    </a:p>
                  </a:txBody>
                  <a:tcPr marL="83326" marR="83326"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413</a:t>
                      </a:r>
                    </a:p>
                  </a:txBody>
                  <a:tcPr marL="83326" marR="83326"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493</a:t>
                      </a:r>
                    </a:p>
                  </a:txBody>
                  <a:tcPr marL="83326" marR="83326"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572</a:t>
                      </a:r>
                    </a:p>
                  </a:txBody>
                  <a:tcPr marL="83326" marR="83326"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651</a:t>
                      </a:r>
                    </a:p>
                  </a:txBody>
                  <a:tcPr marL="83326" marR="83326" marT="45711" marB="45711" anchor="ctr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/>
                        <a:t>Snorkeling</a:t>
                      </a:r>
                    </a:p>
                  </a:txBody>
                  <a:tcPr marL="83326" marR="83326"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295</a:t>
                      </a:r>
                    </a:p>
                  </a:txBody>
                  <a:tcPr marL="83326" marR="83326"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352</a:t>
                      </a:r>
                    </a:p>
                  </a:txBody>
                  <a:tcPr marL="83326" marR="83326"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409</a:t>
                      </a:r>
                    </a:p>
                  </a:txBody>
                  <a:tcPr marL="83326" marR="83326"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465</a:t>
                      </a:r>
                    </a:p>
                  </a:txBody>
                  <a:tcPr marL="83326" marR="83326" marT="45711" marB="45711" anchor="ctr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/>
                        <a:t>Snow shoeing</a:t>
                      </a:r>
                    </a:p>
                  </a:txBody>
                  <a:tcPr marL="83326" marR="83326"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472</a:t>
                      </a:r>
                    </a:p>
                  </a:txBody>
                  <a:tcPr marL="83326" marR="83326"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563</a:t>
                      </a:r>
                    </a:p>
                  </a:txBody>
                  <a:tcPr marL="83326" marR="83326"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654</a:t>
                      </a:r>
                    </a:p>
                  </a:txBody>
                  <a:tcPr marL="83326" marR="83326"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745</a:t>
                      </a:r>
                    </a:p>
                  </a:txBody>
                  <a:tcPr marL="83326" marR="83326" marT="45711" marB="45711" anchor="ctr"/>
                </a:tc>
              </a:tr>
              <a:tr h="914225">
                <a:tc>
                  <a:txBody>
                    <a:bodyPr/>
                    <a:lstStyle/>
                    <a:p>
                      <a:r>
                        <a:rPr lang="en-US" sz="1800"/>
                        <a:t>Snow skiing, downhill skiing, light</a:t>
                      </a:r>
                    </a:p>
                  </a:txBody>
                  <a:tcPr marL="83326" marR="83326"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295</a:t>
                      </a:r>
                    </a:p>
                  </a:txBody>
                  <a:tcPr marL="83326" marR="83326"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352</a:t>
                      </a:r>
                    </a:p>
                  </a:txBody>
                  <a:tcPr marL="83326" marR="83326"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409</a:t>
                      </a:r>
                    </a:p>
                  </a:txBody>
                  <a:tcPr marL="83326" marR="83326"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465</a:t>
                      </a:r>
                    </a:p>
                  </a:txBody>
                  <a:tcPr marL="83326" marR="83326" marT="45711" marB="45711" anchor="ctr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/>
                        <a:t>Snowmobiling</a:t>
                      </a:r>
                    </a:p>
                  </a:txBody>
                  <a:tcPr marL="83326" marR="83326"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207</a:t>
                      </a:r>
                    </a:p>
                  </a:txBody>
                  <a:tcPr marL="83326" marR="83326"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246</a:t>
                      </a:r>
                    </a:p>
                  </a:txBody>
                  <a:tcPr marL="83326" marR="83326"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286</a:t>
                      </a:r>
                    </a:p>
                  </a:txBody>
                  <a:tcPr marL="83326" marR="83326"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326</a:t>
                      </a:r>
                    </a:p>
                  </a:txBody>
                  <a:tcPr marL="83326" marR="83326" marT="45711" marB="4571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152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506663"/>
              </p:ext>
            </p:extLst>
          </p:nvPr>
        </p:nvGraphicFramePr>
        <p:xfrm>
          <a:off x="1066800" y="1752600"/>
          <a:ext cx="7499350" cy="4114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639974">
                <a:tc>
                  <a:txBody>
                    <a:bodyPr/>
                    <a:lstStyle/>
                    <a:p>
                      <a:r>
                        <a:rPr lang="en-US" sz="1800" dirty="0"/>
                        <a:t>Soccer, competitive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590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704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817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931</a:t>
                      </a:r>
                    </a:p>
                  </a:txBody>
                  <a:tcPr marL="83326" marR="83326" marT="45712" marB="45712" anchor="ctr"/>
                </a:tc>
              </a:tr>
              <a:tr h="370779">
                <a:tc>
                  <a:txBody>
                    <a:bodyPr/>
                    <a:lstStyle/>
                    <a:p>
                      <a:r>
                        <a:rPr lang="en-US" sz="1800"/>
                        <a:t>Soccer, playing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413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493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572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651</a:t>
                      </a:r>
                    </a:p>
                  </a:txBody>
                  <a:tcPr marL="83326" marR="83326" marT="45712" marB="45712" anchor="ctr"/>
                </a:tc>
              </a:tr>
              <a:tr h="639974">
                <a:tc>
                  <a:txBody>
                    <a:bodyPr/>
                    <a:lstStyle/>
                    <a:p>
                      <a:r>
                        <a:rPr lang="en-US" sz="1800"/>
                        <a:t>Softball or baseball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295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352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409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465</a:t>
                      </a:r>
                    </a:p>
                  </a:txBody>
                  <a:tcPr marL="83326" marR="83326" marT="45712" marB="45712" anchor="ctr"/>
                </a:tc>
              </a:tr>
              <a:tr h="639974">
                <a:tc>
                  <a:txBody>
                    <a:bodyPr/>
                    <a:lstStyle/>
                    <a:p>
                      <a:r>
                        <a:rPr lang="en-US" sz="1800"/>
                        <a:t>Softball, officiating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236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281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327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372</a:t>
                      </a:r>
                    </a:p>
                  </a:txBody>
                  <a:tcPr marL="83326" marR="83326" marT="45712" marB="45712" anchor="ctr"/>
                </a:tc>
              </a:tr>
              <a:tr h="639974">
                <a:tc>
                  <a:txBody>
                    <a:bodyPr/>
                    <a:lstStyle/>
                    <a:p>
                      <a:r>
                        <a:rPr lang="en-US" sz="1800"/>
                        <a:t>Softball, pitching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354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422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490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558</a:t>
                      </a:r>
                    </a:p>
                  </a:txBody>
                  <a:tcPr marL="83326" marR="83326" marT="45712" marB="45712" anchor="ctr"/>
                </a:tc>
              </a:tr>
              <a:tr h="914249">
                <a:tc>
                  <a:txBody>
                    <a:bodyPr/>
                    <a:lstStyle/>
                    <a:p>
                      <a:r>
                        <a:rPr lang="en-US" sz="1800"/>
                        <a:t>Speed skating, ice, competitive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885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1056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1226</a:t>
                      </a:r>
                    </a:p>
                  </a:txBody>
                  <a:tcPr marL="83326" marR="83326" marT="45712" marB="457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1396</a:t>
                      </a:r>
                    </a:p>
                  </a:txBody>
                  <a:tcPr marL="83326" marR="83326" marT="45712" marB="4571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3704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233929"/>
              </p:ext>
            </p:extLst>
          </p:nvPr>
        </p:nvGraphicFramePr>
        <p:xfrm>
          <a:off x="1066800" y="1600200"/>
          <a:ext cx="7499350" cy="41247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370783">
                <a:tc>
                  <a:txBody>
                    <a:bodyPr/>
                    <a:lstStyle/>
                    <a:p>
                      <a:r>
                        <a:rPr lang="en-US" sz="1800" dirty="0"/>
                        <a:t>Squash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708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844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981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1117</a:t>
                      </a:r>
                    </a:p>
                  </a:txBody>
                  <a:tcPr marL="83326" marR="83326" marT="45713" marB="45713" anchor="ctr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en-US" sz="1800"/>
                        <a:t>Stair machine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531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633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735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838</a:t>
                      </a:r>
                    </a:p>
                  </a:txBody>
                  <a:tcPr marL="83326" marR="83326" marT="45713" marB="45713" anchor="ctr"/>
                </a:tc>
              </a:tr>
              <a:tr h="914259">
                <a:tc>
                  <a:txBody>
                    <a:bodyPr/>
                    <a:lstStyle/>
                    <a:p>
                      <a:r>
                        <a:rPr lang="en-US" sz="1800"/>
                        <a:t>Standing, bartending, store clerk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136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162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188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214</a:t>
                      </a:r>
                    </a:p>
                  </a:txBody>
                  <a:tcPr marL="83326" marR="83326" marT="45713" marB="45713" anchor="ctr"/>
                </a:tc>
              </a:tr>
              <a:tr h="914259">
                <a:tc>
                  <a:txBody>
                    <a:bodyPr/>
                    <a:lstStyle/>
                    <a:p>
                      <a:r>
                        <a:rPr lang="en-US" sz="1800"/>
                        <a:t>Standing, playing with children, light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165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197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229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261</a:t>
                      </a:r>
                    </a:p>
                  </a:txBody>
                  <a:tcPr marL="83326" marR="83326" marT="45713" marB="45713" anchor="ctr"/>
                </a:tc>
              </a:tr>
              <a:tr h="639981">
                <a:tc>
                  <a:txBody>
                    <a:bodyPr/>
                    <a:lstStyle/>
                    <a:p>
                      <a:r>
                        <a:rPr lang="en-US" sz="1800"/>
                        <a:t>Stationary cycling, light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325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387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449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512</a:t>
                      </a:r>
                    </a:p>
                  </a:txBody>
                  <a:tcPr marL="83326" marR="83326" marT="45713" marB="45713" anchor="ctr"/>
                </a:tc>
              </a:tr>
              <a:tr h="914259">
                <a:tc>
                  <a:txBody>
                    <a:bodyPr/>
                    <a:lstStyle/>
                    <a:p>
                      <a:r>
                        <a:rPr lang="en-US" sz="1800"/>
                        <a:t>Stationary cycling, moderate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413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493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572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651</a:t>
                      </a:r>
                    </a:p>
                  </a:txBody>
                  <a:tcPr marL="83326" marR="83326" marT="45713" marB="4571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0116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212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914344">
                <a:tc>
                  <a:txBody>
                    <a:bodyPr/>
                    <a:lstStyle/>
                    <a:p>
                      <a:r>
                        <a:rPr lang="en-US" sz="1800" dirty="0"/>
                        <a:t>Stationary cycling, very light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177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211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245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279</a:t>
                      </a:r>
                    </a:p>
                  </a:txBody>
                  <a:tcPr marT="45717" marB="45717" anchor="ctr"/>
                </a:tc>
              </a:tr>
              <a:tr h="914344">
                <a:tc>
                  <a:txBody>
                    <a:bodyPr/>
                    <a:lstStyle/>
                    <a:p>
                      <a:r>
                        <a:rPr lang="en-US" sz="1800"/>
                        <a:t>Stationary cycling, very vigorous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738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880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1022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1163</a:t>
                      </a:r>
                    </a:p>
                  </a:txBody>
                  <a:tcPr marT="45717" marB="45717" anchor="ctr"/>
                </a:tc>
              </a:tr>
              <a:tr h="914344">
                <a:tc>
                  <a:txBody>
                    <a:bodyPr/>
                    <a:lstStyle/>
                    <a:p>
                      <a:r>
                        <a:rPr lang="en-US" sz="1800"/>
                        <a:t>Stationary cycling, vigorous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620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739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858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977</a:t>
                      </a:r>
                    </a:p>
                  </a:txBody>
                  <a:tcPr marT="45717" marB="45717" anchor="ctr"/>
                </a:tc>
              </a:tr>
              <a:tr h="914344">
                <a:tc>
                  <a:txBody>
                    <a:bodyPr/>
                    <a:lstStyle/>
                    <a:p>
                      <a:r>
                        <a:rPr lang="en-US" sz="1800"/>
                        <a:t>Steel mill, working in general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472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563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654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745</a:t>
                      </a:r>
                    </a:p>
                  </a:txBody>
                  <a:tcPr marT="45717" marB="45717" anchor="ctr"/>
                </a:tc>
              </a:tr>
              <a:tr h="640041">
                <a:tc>
                  <a:txBody>
                    <a:bodyPr/>
                    <a:lstStyle/>
                    <a:p>
                      <a:r>
                        <a:rPr lang="en-US" sz="1800"/>
                        <a:t>Stretching, hatha yoga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236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281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327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372</a:t>
                      </a:r>
                    </a:p>
                  </a:txBody>
                  <a:tcPr marT="45717" marB="45717" anchor="ctr"/>
                </a:tc>
              </a:tr>
              <a:tr h="914344">
                <a:tc>
                  <a:txBody>
                    <a:bodyPr/>
                    <a:lstStyle/>
                    <a:p>
                      <a:r>
                        <a:rPr lang="en-US" sz="1800"/>
                        <a:t>Surfing, body surfing or board surfing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177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211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245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279</a:t>
                      </a:r>
                    </a:p>
                  </a:txBody>
                  <a:tcPr marT="45717" marB="4571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885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026861"/>
              </p:ext>
            </p:extLst>
          </p:nvPr>
        </p:nvGraphicFramePr>
        <p:xfrm>
          <a:off x="1066800" y="1447800"/>
          <a:ext cx="7499350" cy="4938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640167">
                <a:tc>
                  <a:txBody>
                    <a:bodyPr/>
                    <a:lstStyle/>
                    <a:p>
                      <a:r>
                        <a:rPr lang="en-US" sz="1800" dirty="0"/>
                        <a:t>Swimming backstroke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413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493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572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651</a:t>
                      </a:r>
                    </a:p>
                  </a:txBody>
                  <a:tcPr marL="83326" marR="83326" marT="45726" marB="45726" anchor="ctr"/>
                </a:tc>
              </a:tr>
              <a:tr h="640167">
                <a:tc>
                  <a:txBody>
                    <a:bodyPr/>
                    <a:lstStyle/>
                    <a:p>
                      <a:r>
                        <a:rPr lang="en-US" sz="1800"/>
                        <a:t>Swimming breaststroke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590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704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817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931</a:t>
                      </a:r>
                    </a:p>
                  </a:txBody>
                  <a:tcPr marL="83326" marR="83326" marT="45726" marB="45726" anchor="ctr"/>
                </a:tc>
              </a:tr>
              <a:tr h="640167">
                <a:tc>
                  <a:txBody>
                    <a:bodyPr/>
                    <a:lstStyle/>
                    <a:p>
                      <a:r>
                        <a:rPr lang="en-US" sz="1800"/>
                        <a:t>Swimming butterfly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649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774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899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1024</a:t>
                      </a:r>
                    </a:p>
                  </a:txBody>
                  <a:tcPr marL="83326" marR="83326" marT="45726" marB="45726" anchor="ctr"/>
                </a:tc>
              </a:tr>
              <a:tr h="914525">
                <a:tc>
                  <a:txBody>
                    <a:bodyPr/>
                    <a:lstStyle/>
                    <a:p>
                      <a:r>
                        <a:rPr lang="en-US" sz="1800"/>
                        <a:t>Swimming laps, freestyle, fast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590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704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817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931</a:t>
                      </a:r>
                    </a:p>
                  </a:txBody>
                  <a:tcPr marL="83326" marR="83326" marT="45726" marB="45726" anchor="ctr"/>
                </a:tc>
              </a:tr>
              <a:tr h="914525">
                <a:tc>
                  <a:txBody>
                    <a:bodyPr/>
                    <a:lstStyle/>
                    <a:p>
                      <a:r>
                        <a:rPr lang="en-US" sz="1800"/>
                        <a:t>Swimming laps, freestyle, slow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413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493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572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651</a:t>
                      </a:r>
                    </a:p>
                  </a:txBody>
                  <a:tcPr marL="83326" marR="83326" marT="45726" marB="45726" anchor="ctr"/>
                </a:tc>
              </a:tr>
              <a:tr h="914525">
                <a:tc>
                  <a:txBody>
                    <a:bodyPr/>
                    <a:lstStyle/>
                    <a:p>
                      <a:r>
                        <a:rPr lang="en-US" sz="1800"/>
                        <a:t>Swimming leisurely, not laps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354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422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490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558</a:t>
                      </a:r>
                    </a:p>
                  </a:txBody>
                  <a:tcPr marL="83326" marR="83326" marT="45726" marB="4572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29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Pengelasan IJT/ BMI Mengikut CPG Obesiti, 2004</a:t>
            </a:r>
            <a:endParaRPr lang="en-GB" sz="2800" b="1">
              <a:latin typeface="Times New Roman" pitchFamily="18" charset="0"/>
            </a:endParaRP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839788" y="5489575"/>
            <a:ext cx="5699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2200" b="1">
                <a:solidFill>
                  <a:srgbClr val="FFFF00"/>
                </a:solidFill>
                <a:latin typeface="Times New Roman" pitchFamily="18" charset="0"/>
              </a:rPr>
              <a:t>      </a:t>
            </a:r>
            <a:endParaRPr lang="en-GB" sz="1200">
              <a:latin typeface="Times New Roman" pitchFamily="18" charset="0"/>
            </a:endParaRPr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1266825" y="5489575"/>
            <a:ext cx="2000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2200" b="1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en-GB" sz="1200">
              <a:latin typeface="Times New Roman" pitchFamily="18" charset="0"/>
            </a:endParaRPr>
          </a:p>
        </p:txBody>
      </p:sp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754063" y="5827713"/>
            <a:ext cx="8255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200">
              <a:latin typeface="Times New Roman" pitchFamily="18" charset="0"/>
            </a:endParaRPr>
          </a:p>
        </p:txBody>
      </p:sp>
      <p:pic>
        <p:nvPicPr>
          <p:cNvPr id="4506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450"/>
            <a:ext cx="908367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1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664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640167">
                <a:tc>
                  <a:txBody>
                    <a:bodyPr/>
                    <a:lstStyle/>
                    <a:p>
                      <a:r>
                        <a:rPr lang="en-US" sz="1800" dirty="0"/>
                        <a:t>Swimming sidestroke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472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563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654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745</a:t>
                      </a:r>
                    </a:p>
                  </a:txBody>
                  <a:tcPr marL="83326" marR="83326" marT="45726" marB="45726" anchor="ctr"/>
                </a:tc>
              </a:tr>
              <a:tr h="640167">
                <a:tc>
                  <a:txBody>
                    <a:bodyPr/>
                    <a:lstStyle/>
                    <a:p>
                      <a:r>
                        <a:rPr lang="en-US" sz="1800"/>
                        <a:t>Swimming synchronized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472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563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654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745</a:t>
                      </a:r>
                    </a:p>
                  </a:txBody>
                  <a:tcPr marL="83326" marR="83326" marT="45726" marB="45726" anchor="ctr"/>
                </a:tc>
              </a:tr>
              <a:tr h="914525">
                <a:tc>
                  <a:txBody>
                    <a:bodyPr/>
                    <a:lstStyle/>
                    <a:p>
                      <a:r>
                        <a:rPr lang="en-US" sz="1800"/>
                        <a:t>Swimming, treading water, fast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590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704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817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931</a:t>
                      </a:r>
                    </a:p>
                  </a:txBody>
                  <a:tcPr marL="83326" marR="83326" marT="45726" marB="45726" anchor="ctr"/>
                </a:tc>
              </a:tr>
              <a:tr h="1188882">
                <a:tc>
                  <a:txBody>
                    <a:bodyPr/>
                    <a:lstStyle/>
                    <a:p>
                      <a:r>
                        <a:rPr lang="en-US" sz="1800"/>
                        <a:t>Swimming, treading water, moderate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236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281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327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372</a:t>
                      </a:r>
                    </a:p>
                  </a:txBody>
                  <a:tcPr marL="83326" marR="83326" marT="45726" marB="45726" anchor="ctr"/>
                </a:tc>
              </a:tr>
              <a:tr h="640167">
                <a:tc>
                  <a:txBody>
                    <a:bodyPr/>
                    <a:lstStyle/>
                    <a:p>
                      <a:r>
                        <a:rPr lang="en-US" sz="1800"/>
                        <a:t>Table tennis, ping pong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236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281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327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372</a:t>
                      </a:r>
                    </a:p>
                  </a:txBody>
                  <a:tcPr marL="83326" marR="83326" marT="45726" marB="45726" anchor="ctr"/>
                </a:tc>
              </a:tr>
              <a:tr h="640167">
                <a:tc>
                  <a:txBody>
                    <a:bodyPr/>
                    <a:lstStyle/>
                    <a:p>
                      <a:r>
                        <a:rPr lang="pl-PL" sz="1800"/>
                        <a:t>Tae kwan do, martial arts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590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704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817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931</a:t>
                      </a:r>
                    </a:p>
                  </a:txBody>
                  <a:tcPr marL="83326" marR="83326" marT="45726" marB="4572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3088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6683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370783">
                <a:tc>
                  <a:txBody>
                    <a:bodyPr/>
                    <a:lstStyle/>
                    <a:p>
                      <a:r>
                        <a:rPr lang="en-US" sz="1800" dirty="0"/>
                        <a:t>Tai chi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236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281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327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372</a:t>
                      </a:r>
                    </a:p>
                  </a:txBody>
                  <a:tcPr marL="83326" marR="83326" marT="45713" marB="45713" anchor="ctr"/>
                </a:tc>
              </a:tr>
              <a:tr h="639981">
                <a:tc>
                  <a:txBody>
                    <a:bodyPr/>
                    <a:lstStyle/>
                    <a:p>
                      <a:r>
                        <a:rPr lang="en-US" sz="1800"/>
                        <a:t>Tailoring, general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148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176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204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233</a:t>
                      </a:r>
                    </a:p>
                  </a:txBody>
                  <a:tcPr marL="83326" marR="83326" marT="45713" marB="45713" anchor="ctr"/>
                </a:tc>
              </a:tr>
              <a:tr h="639981">
                <a:tc>
                  <a:txBody>
                    <a:bodyPr/>
                    <a:lstStyle/>
                    <a:p>
                      <a:r>
                        <a:rPr lang="en-US" sz="1800"/>
                        <a:t>Taking out trash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177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211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245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279</a:t>
                      </a:r>
                    </a:p>
                  </a:txBody>
                  <a:tcPr marL="83326" marR="83326" marT="45713" marB="45713" anchor="ctr"/>
                </a:tc>
              </a:tr>
              <a:tr h="1188537">
                <a:tc>
                  <a:txBody>
                    <a:bodyPr/>
                    <a:lstStyle/>
                    <a:p>
                      <a:r>
                        <a:rPr lang="en-US" sz="1800"/>
                        <a:t>Teach exercise class (&amp; participate)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384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457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531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605</a:t>
                      </a:r>
                    </a:p>
                  </a:txBody>
                  <a:tcPr marL="83326" marR="83326" marT="45713" marB="45713" anchor="ctr"/>
                </a:tc>
              </a:tr>
              <a:tr h="914259">
                <a:tc>
                  <a:txBody>
                    <a:bodyPr/>
                    <a:lstStyle/>
                    <a:p>
                      <a:r>
                        <a:rPr lang="en-US" sz="1800"/>
                        <a:t>Teach physical education class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236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281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327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372</a:t>
                      </a:r>
                    </a:p>
                  </a:txBody>
                  <a:tcPr marL="83326" marR="83326" marT="45713" marB="45713" anchor="ctr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en-US" sz="1800"/>
                        <a:t>Tennis playing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413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493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572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651</a:t>
                      </a:r>
                    </a:p>
                  </a:txBody>
                  <a:tcPr marL="83326" marR="83326" marT="45713" marB="4571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2964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6683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639981">
                <a:tc>
                  <a:txBody>
                    <a:bodyPr/>
                    <a:lstStyle/>
                    <a:p>
                      <a:r>
                        <a:rPr lang="en-US" sz="1800" dirty="0"/>
                        <a:t>Tennis, doubles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354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422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490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558</a:t>
                      </a:r>
                    </a:p>
                  </a:txBody>
                  <a:tcPr marL="83326" marR="83326" marT="45713" marB="45713" anchor="ctr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en-US" sz="1800"/>
                        <a:t>Tennis, singles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472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563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654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745</a:t>
                      </a:r>
                    </a:p>
                  </a:txBody>
                  <a:tcPr marL="83326" marR="83326" marT="45713" marB="45713" anchor="ctr"/>
                </a:tc>
              </a:tr>
              <a:tr h="1188537">
                <a:tc>
                  <a:txBody>
                    <a:bodyPr/>
                    <a:lstStyle/>
                    <a:p>
                      <a:r>
                        <a:rPr lang="en-US" sz="1800"/>
                        <a:t>Track and field (high jump, pole vault)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354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422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490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558</a:t>
                      </a:r>
                    </a:p>
                  </a:txBody>
                  <a:tcPr marL="83326" marR="83326" marT="45713" marB="45713" anchor="ctr"/>
                </a:tc>
              </a:tr>
              <a:tr h="639981">
                <a:tc>
                  <a:txBody>
                    <a:bodyPr/>
                    <a:lstStyle/>
                    <a:p>
                      <a:r>
                        <a:rPr lang="en-US" sz="1800"/>
                        <a:t>Track and field (hurdles)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590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704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817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931</a:t>
                      </a:r>
                    </a:p>
                  </a:txBody>
                  <a:tcPr marL="83326" marR="83326" marT="45713" marB="45713" anchor="ctr"/>
                </a:tc>
              </a:tr>
              <a:tr h="914259">
                <a:tc>
                  <a:txBody>
                    <a:bodyPr/>
                    <a:lstStyle/>
                    <a:p>
                      <a:r>
                        <a:rPr lang="en-US" sz="1800"/>
                        <a:t>Track and field (shot, discus)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236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281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327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372</a:t>
                      </a:r>
                    </a:p>
                  </a:txBody>
                  <a:tcPr marL="83326" marR="83326" marT="45713" marB="45713" anchor="ctr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en-US" sz="1800"/>
                        <a:t>Trampoline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207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246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286</a:t>
                      </a:r>
                    </a:p>
                  </a:txBody>
                  <a:tcPr marL="83326" marR="83326" marT="45713" marB="4571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326</a:t>
                      </a:r>
                    </a:p>
                  </a:txBody>
                  <a:tcPr marL="83326" marR="83326" marT="45713" marB="4571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9854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1198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914330">
                <a:tc>
                  <a:txBody>
                    <a:bodyPr/>
                    <a:lstStyle/>
                    <a:p>
                      <a:r>
                        <a:rPr lang="en-US" sz="1800" dirty="0"/>
                        <a:t>Truck driving, </a:t>
                      </a:r>
                      <a:r>
                        <a:rPr lang="en-US" sz="1800" dirty="0" err="1"/>
                        <a:t>loading,unloading</a:t>
                      </a:r>
                      <a:r>
                        <a:rPr lang="en-US" sz="1800" dirty="0"/>
                        <a:t> truck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384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457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531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605</a:t>
                      </a:r>
                    </a:p>
                  </a:txBody>
                  <a:tcPr marL="83326" marR="83326" marT="45716" marB="45716" anchor="ctr"/>
                </a:tc>
              </a:tr>
              <a:tr h="914330">
                <a:tc>
                  <a:txBody>
                    <a:bodyPr/>
                    <a:lstStyle/>
                    <a:p>
                      <a:r>
                        <a:rPr lang="en-US" sz="1800"/>
                        <a:t>Typing, computer data entry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89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106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123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140</a:t>
                      </a:r>
                    </a:p>
                  </a:txBody>
                  <a:tcPr marL="83326" marR="83326" marT="45716" marB="45716" anchor="ctr"/>
                </a:tc>
              </a:tr>
              <a:tr h="370811">
                <a:tc>
                  <a:txBody>
                    <a:bodyPr/>
                    <a:lstStyle/>
                    <a:p>
                      <a:r>
                        <a:rPr lang="en-US" sz="1800"/>
                        <a:t>Unicycling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295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352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409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465</a:t>
                      </a:r>
                    </a:p>
                  </a:txBody>
                  <a:tcPr marL="83326" marR="83326" marT="45716" marB="45716" anchor="ctr"/>
                </a:tc>
              </a:tr>
              <a:tr h="640031">
                <a:tc>
                  <a:txBody>
                    <a:bodyPr/>
                    <a:lstStyle/>
                    <a:p>
                      <a:r>
                        <a:rPr lang="en-US" sz="1800"/>
                        <a:t>Using crutches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295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352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409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465</a:t>
                      </a:r>
                    </a:p>
                  </a:txBody>
                  <a:tcPr marL="83326" marR="83326" marT="45716" marB="45716" anchor="ctr"/>
                </a:tc>
              </a:tr>
              <a:tr h="640031">
                <a:tc>
                  <a:txBody>
                    <a:bodyPr/>
                    <a:lstStyle/>
                    <a:p>
                      <a:r>
                        <a:rPr lang="en-US" sz="1800"/>
                        <a:t>Volleyball playing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177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211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245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279</a:t>
                      </a:r>
                    </a:p>
                  </a:txBody>
                  <a:tcPr marL="83326" marR="83326" marT="45716" marB="45716" anchor="ctr"/>
                </a:tc>
              </a:tr>
              <a:tr h="640031">
                <a:tc>
                  <a:txBody>
                    <a:bodyPr/>
                    <a:lstStyle/>
                    <a:p>
                      <a:r>
                        <a:rPr lang="en-US" sz="1800"/>
                        <a:t>Volleyball, beach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472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563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654</a:t>
                      </a:r>
                    </a:p>
                  </a:txBody>
                  <a:tcPr marL="83326" marR="83326" marT="45716" marB="457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745</a:t>
                      </a:r>
                    </a:p>
                  </a:txBody>
                  <a:tcPr marL="83326" marR="83326" marT="45716" marB="4571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3317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664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640167">
                <a:tc>
                  <a:txBody>
                    <a:bodyPr/>
                    <a:lstStyle/>
                    <a:p>
                      <a:r>
                        <a:rPr lang="en-US" sz="1800" dirty="0"/>
                        <a:t>Volleyball, competitive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472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563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654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745</a:t>
                      </a:r>
                    </a:p>
                  </a:txBody>
                  <a:tcPr marL="83326" marR="83326" marT="45726" marB="45726" anchor="ctr"/>
                </a:tc>
              </a:tr>
              <a:tr h="914525">
                <a:tc>
                  <a:txBody>
                    <a:bodyPr/>
                    <a:lstStyle/>
                    <a:p>
                      <a:r>
                        <a:rPr lang="en-US" sz="1800"/>
                        <a:t>Walk / run, playing, moderate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236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281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327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372</a:t>
                      </a:r>
                    </a:p>
                  </a:txBody>
                  <a:tcPr marL="83326" marR="83326" marT="45726" marB="45726" anchor="ctr"/>
                </a:tc>
              </a:tr>
              <a:tr h="914525">
                <a:tc>
                  <a:txBody>
                    <a:bodyPr/>
                    <a:lstStyle/>
                    <a:p>
                      <a:r>
                        <a:rPr lang="en-US" sz="1800"/>
                        <a:t>Walk / run, playing, vigorous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295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352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409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465</a:t>
                      </a:r>
                    </a:p>
                  </a:txBody>
                  <a:tcPr marL="83326" marR="83326" marT="45726" marB="45726" anchor="ctr"/>
                </a:tc>
              </a:tr>
              <a:tr h="640167">
                <a:tc>
                  <a:txBody>
                    <a:bodyPr/>
                    <a:lstStyle/>
                    <a:p>
                      <a:r>
                        <a:rPr lang="en-US" sz="1800"/>
                        <a:t>Walking 2.0 mph, slow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148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176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204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233</a:t>
                      </a:r>
                    </a:p>
                  </a:txBody>
                  <a:tcPr marL="83326" marR="83326" marT="45726" marB="45726" anchor="ctr"/>
                </a:tc>
              </a:tr>
              <a:tr h="640167">
                <a:tc>
                  <a:txBody>
                    <a:bodyPr/>
                    <a:lstStyle/>
                    <a:p>
                      <a:r>
                        <a:rPr lang="en-US" sz="1800"/>
                        <a:t>Walking 2.5 mph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177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211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245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279</a:t>
                      </a:r>
                    </a:p>
                  </a:txBody>
                  <a:tcPr marL="83326" marR="83326" marT="45726" marB="45726" anchor="ctr"/>
                </a:tc>
              </a:tr>
              <a:tr h="914525">
                <a:tc>
                  <a:txBody>
                    <a:bodyPr/>
                    <a:lstStyle/>
                    <a:p>
                      <a:r>
                        <a:rPr lang="en-US" sz="1800"/>
                        <a:t>Walking 3.0 mph, moderate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195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232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270</a:t>
                      </a:r>
                    </a:p>
                  </a:txBody>
                  <a:tcPr marL="83326" marR="83326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307</a:t>
                      </a:r>
                    </a:p>
                  </a:txBody>
                  <a:tcPr marL="83326" marR="83326" marT="45726" marB="4572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8059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389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914466">
                <a:tc>
                  <a:txBody>
                    <a:bodyPr/>
                    <a:lstStyle/>
                    <a:p>
                      <a:r>
                        <a:rPr lang="en-US" sz="1800" dirty="0"/>
                        <a:t>Walking 3.5 mph, brisk pace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224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267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311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354</a:t>
                      </a:r>
                    </a:p>
                  </a:txBody>
                  <a:tcPr marL="83326" marR="83326" marT="45723" marB="45723" anchor="ctr"/>
                </a:tc>
              </a:tr>
              <a:tr h="640126">
                <a:tc>
                  <a:txBody>
                    <a:bodyPr/>
                    <a:lstStyle/>
                    <a:p>
                      <a:r>
                        <a:rPr lang="en-US" sz="1800"/>
                        <a:t>Walking 3.5 mph, uphill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354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422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490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558</a:t>
                      </a:r>
                    </a:p>
                  </a:txBody>
                  <a:tcPr marL="83326" marR="83326" marT="45723" marB="45723" anchor="ctr"/>
                </a:tc>
              </a:tr>
              <a:tr h="914466">
                <a:tc>
                  <a:txBody>
                    <a:bodyPr/>
                    <a:lstStyle/>
                    <a:p>
                      <a:r>
                        <a:rPr lang="en-US" sz="1800"/>
                        <a:t>Walking 4.0 mph, very brisk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295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352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409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465</a:t>
                      </a:r>
                    </a:p>
                  </a:txBody>
                  <a:tcPr marL="83326" marR="83326" marT="45723" marB="45723" anchor="ctr"/>
                </a:tc>
              </a:tr>
              <a:tr h="640126">
                <a:tc>
                  <a:txBody>
                    <a:bodyPr/>
                    <a:lstStyle/>
                    <a:p>
                      <a:r>
                        <a:rPr lang="en-US" sz="1800"/>
                        <a:t>Walking 4.5 mph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372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443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515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586</a:t>
                      </a:r>
                    </a:p>
                  </a:txBody>
                  <a:tcPr marL="83326" marR="83326" marT="45723" marB="45723" anchor="ctr"/>
                </a:tc>
              </a:tr>
              <a:tr h="640126">
                <a:tc>
                  <a:txBody>
                    <a:bodyPr/>
                    <a:lstStyle/>
                    <a:p>
                      <a:r>
                        <a:rPr lang="en-US" sz="1800"/>
                        <a:t>Walking 5.0 mph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472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563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654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745</a:t>
                      </a:r>
                    </a:p>
                  </a:txBody>
                  <a:tcPr marL="83326" marR="83326" marT="45723" marB="45723" anchor="ctr"/>
                </a:tc>
              </a:tr>
              <a:tr h="640126">
                <a:tc>
                  <a:txBody>
                    <a:bodyPr/>
                    <a:lstStyle/>
                    <a:p>
                      <a:r>
                        <a:rPr lang="en-US" sz="1800"/>
                        <a:t>Walking downstairs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177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211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245</a:t>
                      </a:r>
                    </a:p>
                  </a:txBody>
                  <a:tcPr marL="83326" marR="83326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279</a:t>
                      </a:r>
                    </a:p>
                  </a:txBody>
                  <a:tcPr marL="83326" marR="83326" marT="45723" marB="4572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105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39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Walking the dog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177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211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245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279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Walking, pushing a wheelchair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236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281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327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372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Walking, snow blower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207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246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286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326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Walking, under 2.0 mph, very slow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118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141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163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186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Wallyball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413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493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572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651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Water aerobics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236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281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327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372</a:t>
                      </a:r>
                    </a:p>
                  </a:txBody>
                  <a:tcPr marL="83326" marR="8332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1649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39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Walking the dog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177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211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245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279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Walking, pushing a wheelchair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236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281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327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372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Walking, snow blower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207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246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286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326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Walking, under 2.0 mph, very slow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118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141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163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186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Wallyball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413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493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572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651</a:t>
                      </a:r>
                    </a:p>
                  </a:txBody>
                  <a:tcPr marL="83326" marR="83326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Water aerobics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236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281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327</a:t>
                      </a:r>
                    </a:p>
                  </a:txBody>
                  <a:tcPr marL="83326" marR="833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372</a:t>
                      </a:r>
                    </a:p>
                  </a:txBody>
                  <a:tcPr marL="83326" marR="8332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1649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Calories burned during exercise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302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9144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Weight lifting, body building, vigorous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354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422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490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558</a:t>
                      </a:r>
                    </a:p>
                  </a:txBody>
                  <a:tcPr marL="83326" marR="83326" marT="45724" marB="45724" anchor="ctr"/>
                </a:tc>
              </a:tr>
              <a:tr h="640134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Weight lifting, light workout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177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211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245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279</a:t>
                      </a:r>
                    </a:p>
                  </a:txBody>
                  <a:tcPr marL="83326" marR="83326" marT="45724" marB="45724" anchor="ctr"/>
                </a:tc>
              </a:tr>
              <a:tr h="1188821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Whitewater rafting, kayaking,canoeing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295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352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409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465</a:t>
                      </a:r>
                    </a:p>
                  </a:txBody>
                  <a:tcPr marL="83326" marR="83326" marT="45724" marB="45724" anchor="ctr"/>
                </a:tc>
              </a:tr>
              <a:tr h="640134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Windsurfing, sailing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177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211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245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279</a:t>
                      </a:r>
                    </a:p>
                  </a:txBody>
                  <a:tcPr marL="83326" marR="83326" marT="45724" marB="45724" anchor="ctr"/>
                </a:tc>
              </a:tr>
              <a:tr h="370871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Wrestling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354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422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490</a:t>
                      </a:r>
                    </a:p>
                  </a:txBody>
                  <a:tcPr marL="83326" marR="83326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558</a:t>
                      </a:r>
                    </a:p>
                  </a:txBody>
                  <a:tcPr marL="83326" marR="83326" marT="45724" marB="4572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89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771775"/>
            <a:ext cx="8885237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Pengiraan Keperluan Tenaga untuk Menurunkan/ Mengekalkan Berat Badan Mengikut CPG Obesiti, 2004</a:t>
            </a:r>
            <a:endParaRPr lang="en-GB" sz="28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8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408333" cy="3450696"/>
          </a:xfrm>
        </p:spPr>
        <p:txBody>
          <a:bodyPr/>
          <a:lstStyle/>
          <a:p>
            <a:pPr lvl="1"/>
            <a:r>
              <a:rPr lang="en-US" dirty="0" err="1" smtClean="0"/>
              <a:t>Mee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Makanan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K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egemaran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A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nda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590975"/>
              </p:ext>
            </p:extLst>
          </p:nvPr>
        </p:nvGraphicFramePr>
        <p:xfrm>
          <a:off x="1524000" y="2133600"/>
          <a:ext cx="5970587" cy="33271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8283"/>
                <a:gridCol w="2514466"/>
                <a:gridCol w="1523919"/>
                <a:gridCol w="1523919"/>
              </a:tblGrid>
              <a:tr h="3657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Makanan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Pinggan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Kalori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</a:tr>
              <a:tr h="37080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Mee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mamak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goreng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660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</a:tr>
              <a:tr h="37080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Mee</a:t>
                      </a:r>
                      <a:r>
                        <a:rPr lang="en-US" sz="1800" dirty="0" smtClean="0"/>
                        <a:t> rebus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556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</a:tr>
              <a:tr h="37080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Mee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hailam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277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</a:tr>
              <a:tr h="37080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Mee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hoon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goreng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510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</a:tr>
              <a:tr h="36082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Mee</a:t>
                      </a:r>
                      <a:r>
                        <a:rPr lang="en-US" sz="1800" dirty="0" smtClean="0"/>
                        <a:t> wanton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217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</a:tr>
              <a:tr h="37080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Mee</a:t>
                      </a:r>
                      <a:r>
                        <a:rPr lang="en-US" sz="1800" dirty="0" smtClean="0"/>
                        <a:t> sup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381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</a:tr>
              <a:tr h="37080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7.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Laksa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penang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436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</a:tr>
              <a:tr h="37080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8.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Laksa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kari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589</a:t>
                      </a:r>
                      <a:endParaRPr lang="en-US" sz="1800" dirty="0"/>
                    </a:p>
                  </a:txBody>
                  <a:tcPr marL="91435" marR="91435" marT="45716" marB="4571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357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77</TotalTime>
  <Words>3740</Words>
  <Application>Microsoft Office PowerPoint</Application>
  <PresentationFormat>On-screen Show (4:3)</PresentationFormat>
  <Paragraphs>2113</Paragraphs>
  <Slides>78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Waveform</vt:lpstr>
      <vt:lpstr>KANDUNGAN KALORI DALAM PEMAKANAN DAN JUMLAH YANG DIBAKAR SEMASA SENAMAN/ AKTIVITI</vt:lpstr>
      <vt:lpstr>3 PRINSIP PEMAKANAN SIHAT</vt:lpstr>
      <vt:lpstr>MESEJ UTAMA </vt:lpstr>
      <vt:lpstr>Piramid Makanan  Malaysia</vt:lpstr>
      <vt:lpstr>PENGIRAAN  INDEKS JISIM TUBUH (IJT) </vt:lpstr>
      <vt:lpstr>APAKAH BERAT BADAN  UNGGUL/ IDEAL ?</vt:lpstr>
      <vt:lpstr>PowerPoint Presentation</vt:lpstr>
      <vt:lpstr>PowerPoint Presentation</vt:lpstr>
      <vt:lpstr>Makanan Kegemaran Anda</vt:lpstr>
      <vt:lpstr>Makanan Kegemaran Anda</vt:lpstr>
      <vt:lpstr>Makanan Kegemaran Anda</vt:lpstr>
      <vt:lpstr>Makanan Kegemaran Anda</vt:lpstr>
      <vt:lpstr>Makanan Kegemaran Anda</vt:lpstr>
      <vt:lpstr>Makanan Kegemaran Anda</vt:lpstr>
      <vt:lpstr>Makanan Kegemaran Anda</vt:lpstr>
      <vt:lpstr>Makanan Kegemaran Anda</vt:lpstr>
      <vt:lpstr>Makanan Kegemaran Anda</vt:lpstr>
      <vt:lpstr>Makanan Kegemaran Anda</vt:lpstr>
      <vt:lpstr>Makanan Kegemaran Anda</vt:lpstr>
      <vt:lpstr>Makanan Kegemaran Anda</vt:lpstr>
      <vt:lpstr>Makanan Kegemaran Anda</vt:lpstr>
      <vt:lpstr>Makanan Kegemaran Anda</vt:lpstr>
      <vt:lpstr>Makanan Kegemaran Anda</vt:lpstr>
      <vt:lpstr>Makanan Kegemaran Anda</vt:lpstr>
      <vt:lpstr>Makanan Kegemaran Anda</vt:lpstr>
      <vt:lpstr>MESEJ UTAMA </vt:lpstr>
      <vt:lpstr>PIRAMID AKTIVITI FIZIKAL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  <vt:lpstr>Calories burned during exercise</vt:lpstr>
    </vt:vector>
  </TitlesOfParts>
  <Company>UTeM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01653</cp:lastModifiedBy>
  <cp:revision>10</cp:revision>
  <dcterms:created xsi:type="dcterms:W3CDTF">2013-02-13T05:23:28Z</dcterms:created>
  <dcterms:modified xsi:type="dcterms:W3CDTF">2013-02-13T08:36:17Z</dcterms:modified>
</cp:coreProperties>
</file>